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2" r:id="rId5"/>
    <p:sldId id="257" r:id="rId6"/>
    <p:sldId id="263" r:id="rId7"/>
    <p:sldId id="260" r:id="rId8"/>
    <p:sldId id="261" r:id="rId9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gif>
</file>

<file path=ppt/media/image3.jpeg>
</file>

<file path=ppt/media/image4.gif>
</file>

<file path=ppt/media/image5.jpg>
</file>

<file path=ppt/media/image6.gif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58C9E3-15E5-E21F-8C42-6AB9094AD2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42D20A9-5DE9-38AC-9EE5-8EB12F7D98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4D48308-9256-802A-1189-28091D3BE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AF998-076A-45C4-ADBC-ED90A322B6FA}" type="datetimeFigureOut">
              <a:rPr lang="es-CL" smtClean="0"/>
              <a:t>20-03-2023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B7C364A-EF12-2BC1-F7D5-786A6EAD3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204CCA-B885-CA1B-FCAF-C46E70469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627A4-980F-4896-B1CB-C2C00975531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61267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1BAD42-01BC-454F-CD65-E1EA22F7C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A49DD1B-4983-A12F-F1FB-DC27BCD1C0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6E84303-368B-5034-6268-324E6C31E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AF998-076A-45C4-ADBC-ED90A322B6FA}" type="datetimeFigureOut">
              <a:rPr lang="es-CL" smtClean="0"/>
              <a:t>20-03-2023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A0A2B89-E6AB-002C-C9FC-879AB90A1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C7E453-C025-6621-DC94-D6191DA00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627A4-980F-4896-B1CB-C2C00975531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7256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40DD967-C0F8-A9D6-CDE6-7524D99A39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3B47DA2-5300-E05A-F243-4620314C7B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3019F7F-D5A1-57C6-5694-2F7B86F73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AF998-076A-45C4-ADBC-ED90A322B6FA}" type="datetimeFigureOut">
              <a:rPr lang="es-CL" smtClean="0"/>
              <a:t>20-03-2023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F909E4D-55A9-3B2D-0ECC-A02B9F154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2D64D47-EFB8-2560-768A-D65F3F39A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627A4-980F-4896-B1CB-C2C00975531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84647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4F82B1-F629-B8D5-2959-CC9D60153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158D844-1B13-8381-9A73-94A16F1FA4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512B942-6034-CF18-D518-06F02CEC8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AF998-076A-45C4-ADBC-ED90A322B6FA}" type="datetimeFigureOut">
              <a:rPr lang="es-CL" smtClean="0"/>
              <a:t>20-03-2023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AA3F902-0C93-4FE6-2427-6B2F047B3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36F7E4-52DC-0D2A-42BF-D15CD3EF6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627A4-980F-4896-B1CB-C2C00975531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93183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F82927-B7A3-93BC-7305-1F14BCF70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8AF44E1-055F-CC51-E58E-1F49540299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46E19DA-47E3-4F3B-373E-7D0659048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AF998-076A-45C4-ADBC-ED90A322B6FA}" type="datetimeFigureOut">
              <a:rPr lang="es-CL" smtClean="0"/>
              <a:t>20-03-2023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7CF6F04-76D7-EC46-A1B2-09B5A4BAB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11D6DD1-D68D-52A3-AA9E-55007D24D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627A4-980F-4896-B1CB-C2C00975531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10471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598585-1A39-E4E6-08AB-A0DD20C94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D8E3384-1250-2E75-7854-E63C66C931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1EFAEFB-E929-5C60-D155-8B5C8F60F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6FE8B5A-0E4F-AAC7-4B74-114777039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AF998-076A-45C4-ADBC-ED90A322B6FA}" type="datetimeFigureOut">
              <a:rPr lang="es-CL" smtClean="0"/>
              <a:t>20-03-2023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5840B19-A9EB-C31D-F393-D6CD49E88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0A84EF9-024A-B27C-DF34-D16C4B26C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627A4-980F-4896-B1CB-C2C00975531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401324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4D1F51-8FF3-EE1E-D685-7E37EF119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067F2B2-2643-82E2-EB25-8D3DC1A1F8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2C1B5CB-8A18-8733-4369-E18E5997B1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00BBDF2-F47D-77EE-6886-039F117F9B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DF8514C-08B2-AADF-95A0-EBFB0C4134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22D2C78-2D3A-8CC6-416D-BEBD0E9FD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AF998-076A-45C4-ADBC-ED90A322B6FA}" type="datetimeFigureOut">
              <a:rPr lang="es-CL" smtClean="0"/>
              <a:t>20-03-2023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5DDF028-9D5A-29B5-5CFA-A3DDF9B56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07E7AD3-B7F8-4897-CAA5-801524335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627A4-980F-4896-B1CB-C2C00975531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57708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26A9F4-D755-F302-54F4-71081F8BB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902AA2B-99FB-39E0-AE0F-2A1D3E67F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AF998-076A-45C4-ADBC-ED90A322B6FA}" type="datetimeFigureOut">
              <a:rPr lang="es-CL" smtClean="0"/>
              <a:t>20-03-2023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FF2FE71-654B-8605-D442-9E9BA4E26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84A6EA6-4CBF-6B2F-3549-B1A9AD789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627A4-980F-4896-B1CB-C2C00975531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07407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E33AFAA-7543-6768-C3C7-ECBDB4601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AF998-076A-45C4-ADBC-ED90A322B6FA}" type="datetimeFigureOut">
              <a:rPr lang="es-CL" smtClean="0"/>
              <a:t>20-03-2023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97EFFF0-F1C5-F1F9-3C91-7E97FAEBB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5B28689-3C40-5704-0836-5F0B3466A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627A4-980F-4896-B1CB-C2C00975531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00779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C83719-7BAF-A4EF-3E40-6D9609C2E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C2F0921-3004-CB50-E2E2-D9FDE2AFFB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E013F7E-1E01-0729-C013-607D1CC4F3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A50AC2B-904A-E6A5-B759-F0D3C137B6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AF998-076A-45C4-ADBC-ED90A322B6FA}" type="datetimeFigureOut">
              <a:rPr lang="es-CL" smtClean="0"/>
              <a:t>20-03-2023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4132B91-8261-0441-E368-7EB42D89C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4FC8C02-F768-A136-27A5-CF6661BCF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627A4-980F-4896-B1CB-C2C00975531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95059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5BAD94-9FF3-2779-4D0B-890E20D3D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8829D2B-FB5C-80E8-E2BC-7F67240CB7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2686D73-A269-93A8-FAC2-13EA5DC88D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6EBC5F0-635F-E4CA-16B8-93D275C3D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7AF998-076A-45C4-ADBC-ED90A322B6FA}" type="datetimeFigureOut">
              <a:rPr lang="es-CL" smtClean="0"/>
              <a:t>20-03-2023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7A4BF12-E5D5-2FF5-4614-33A166423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F9D222A-54F0-9F31-6FD5-861D3695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627A4-980F-4896-B1CB-C2C00975531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42929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73495FF-E215-9CC8-C073-DE4A7223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7946727-3C9A-8901-A296-5A7488E992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8175D0B-F5DA-50B9-D7D0-F8FE14D25F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7AF998-076A-45C4-ADBC-ED90A322B6FA}" type="datetimeFigureOut">
              <a:rPr lang="es-CL" smtClean="0"/>
              <a:t>20-03-2023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D10F93-5460-A603-1498-63E33A6DB6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F790632-FD30-F2B6-2B5A-FC2DC9525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4627A4-980F-4896-B1CB-C2C009755315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85419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pablo.sanchezmo@usm.cl" TargetMode="External"/><Relationship Id="rId2" Type="http://schemas.openxmlformats.org/officeDocument/2006/relationships/hyperlink" Target="mailto:patricio.olivaresr@usm.cl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8D2F3F-6773-5D66-E433-CF74E99FE8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57013"/>
            <a:ext cx="9144000" cy="1286880"/>
          </a:xfrm>
        </p:spPr>
        <p:txBody>
          <a:bodyPr>
            <a:normAutofit/>
          </a:bodyPr>
          <a:lstStyle/>
          <a:p>
            <a:r>
              <a:rPr lang="es-MX" sz="2500" b="1" i="0" dirty="0">
                <a:solidFill>
                  <a:srgbClr val="000000"/>
                </a:solidFill>
                <a:effectLst/>
                <a:latin typeface="Helvetica Neue"/>
              </a:rPr>
              <a:t>ELO-329 - Diseño y Programación Orientado a Objetos</a:t>
            </a:r>
            <a:br>
              <a:rPr lang="es-MX" sz="3000" b="1" i="0" dirty="0">
                <a:solidFill>
                  <a:srgbClr val="000000"/>
                </a:solidFill>
                <a:effectLst/>
                <a:latin typeface="Helvetica Neue"/>
              </a:rPr>
            </a:br>
            <a:r>
              <a:rPr lang="es-MX" sz="3000" b="1" i="0" dirty="0">
                <a:solidFill>
                  <a:srgbClr val="000000"/>
                </a:solidFill>
                <a:effectLst/>
                <a:latin typeface="Helvetica Neue"/>
              </a:rPr>
              <a:t>Ayudantía 1: Conceptos Básicos, Instalación de IntelliJ y Ejemplo Práctico</a:t>
            </a:r>
            <a:endParaRPr lang="es-CL" sz="30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D692EFA-6DC2-290F-10A6-1CD3E8C005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31221"/>
            <a:ext cx="9144000" cy="1655762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s-CL" b="0" i="0" dirty="0">
                <a:solidFill>
                  <a:srgbClr val="000000"/>
                </a:solidFill>
                <a:effectLst/>
                <a:latin typeface="Helvetica Neue"/>
              </a:rPr>
              <a:t>Profesor Patricio Olivares</a:t>
            </a:r>
            <a:br>
              <a:rPr lang="es-CL" dirty="0"/>
            </a:br>
            <a:r>
              <a:rPr lang="es-CL" b="0" i="0" u="sng" dirty="0">
                <a:solidFill>
                  <a:srgbClr val="296EAA"/>
                </a:solidFill>
                <a:effectLst/>
                <a:latin typeface="Helvetica Neue"/>
                <a:hlinkClick r:id="rId2"/>
              </a:rPr>
              <a:t>patricio.olivaresr@usm.cl</a:t>
            </a:r>
            <a:endParaRPr lang="es-CL" b="0" i="0" u="sng" dirty="0">
              <a:solidFill>
                <a:srgbClr val="296EAA"/>
              </a:solidFill>
              <a:effectLst/>
              <a:latin typeface="Helvetica Neue"/>
            </a:endParaRPr>
          </a:p>
          <a:p>
            <a:pPr algn="l"/>
            <a:br>
              <a:rPr lang="es-CL" dirty="0"/>
            </a:br>
            <a:r>
              <a:rPr lang="es-CL" b="0" i="0" dirty="0">
                <a:solidFill>
                  <a:srgbClr val="000000"/>
                </a:solidFill>
                <a:effectLst/>
                <a:latin typeface="Helvetica Neue"/>
              </a:rPr>
              <a:t>Ayudante Pablo Sánchez</a:t>
            </a:r>
            <a:br>
              <a:rPr lang="es-CL" dirty="0"/>
            </a:br>
            <a:r>
              <a:rPr lang="es-CL" b="0" i="0" u="sng" dirty="0">
                <a:solidFill>
                  <a:srgbClr val="296EAA"/>
                </a:solidFill>
                <a:effectLst/>
                <a:latin typeface="Helvetica Neue"/>
                <a:hlinkClick r:id="rId3"/>
              </a:rPr>
              <a:t>pablo.sanchezmo@usm.cl</a:t>
            </a:r>
            <a:endParaRPr lang="es-CL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2AD9B89-6262-A0B3-61EA-68A903B369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4937" y="3954885"/>
            <a:ext cx="2577063" cy="290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613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2CB962CF-61A3-4EF9-94F6-7C59B0329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B8CE97-B9E4-F7D6-07E0-6EFC5EA99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826" y="556337"/>
            <a:ext cx="7743217" cy="1651404"/>
          </a:xfrm>
        </p:spPr>
        <p:txBody>
          <a:bodyPr>
            <a:normAutofit/>
          </a:bodyPr>
          <a:lstStyle/>
          <a:p>
            <a:r>
              <a:rPr lang="es-MX" sz="5000" dirty="0"/>
              <a:t>Paradigmas de Programación</a:t>
            </a:r>
            <a:endParaRPr lang="es-CL" sz="5000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847E25A-DF6E-D259-8125-AA1364E74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562" y="2401329"/>
            <a:ext cx="7227043" cy="3900333"/>
          </a:xfrm>
        </p:spPr>
        <p:txBody>
          <a:bodyPr>
            <a:normAutofit fontScale="85000" lnSpcReduction="20000"/>
          </a:bodyPr>
          <a:lstStyle/>
          <a:p>
            <a:r>
              <a:rPr lang="es-MX" sz="3000" u="sng" dirty="0">
                <a:solidFill>
                  <a:srgbClr val="FF0000"/>
                </a:solidFill>
              </a:rPr>
              <a:t>Programación Imperativa</a:t>
            </a:r>
            <a:r>
              <a:rPr lang="es-MX" sz="3000" dirty="0"/>
              <a:t>: </a:t>
            </a:r>
          </a:p>
          <a:p>
            <a:pPr marL="0" indent="0">
              <a:buNone/>
            </a:pPr>
            <a:r>
              <a:rPr lang="es-MX" sz="3000" dirty="0"/>
              <a:t>“La computación es descrita vía sentencias que cambian el estado del programa. </a:t>
            </a:r>
            <a:br>
              <a:rPr lang="es-MX" sz="3000" dirty="0"/>
            </a:br>
            <a:r>
              <a:rPr lang="es-MX" sz="3000" b="1" dirty="0"/>
              <a:t>El programa señala cómo se llega a la solución</a:t>
            </a:r>
            <a:r>
              <a:rPr lang="es-MX" sz="3000" dirty="0"/>
              <a:t>.</a:t>
            </a:r>
            <a:br>
              <a:rPr lang="es-MX" sz="3000" dirty="0"/>
            </a:br>
            <a:r>
              <a:rPr lang="es-MX" sz="3000" dirty="0"/>
              <a:t>Ej.: C, C++, Java, Python, JavaScript”</a:t>
            </a:r>
          </a:p>
          <a:p>
            <a:endParaRPr lang="es-MX" sz="2000" dirty="0"/>
          </a:p>
          <a:p>
            <a:endParaRPr lang="es-MX" sz="2000" dirty="0"/>
          </a:p>
          <a:p>
            <a:r>
              <a:rPr lang="es-MX" sz="3000" u="sng" dirty="0">
                <a:solidFill>
                  <a:srgbClr val="FF0000"/>
                </a:solidFill>
              </a:rPr>
              <a:t>Programación Declarativa</a:t>
            </a:r>
            <a:r>
              <a:rPr lang="es-MX" sz="3000" dirty="0"/>
              <a:t>:</a:t>
            </a:r>
          </a:p>
          <a:p>
            <a:pPr marL="0" indent="0">
              <a:buNone/>
            </a:pPr>
            <a:r>
              <a:rPr lang="es-MX" sz="3000" dirty="0"/>
              <a:t>“La computación es descrita según su lógica sin indicar su control de flujo. </a:t>
            </a:r>
            <a:br>
              <a:rPr lang="es-MX" sz="3000" dirty="0"/>
            </a:br>
            <a:r>
              <a:rPr lang="es-MX" sz="3000" b="1" dirty="0"/>
              <a:t>Se indica qué se debe hacer, no cómo se hace</a:t>
            </a:r>
            <a:r>
              <a:rPr lang="es-MX" sz="3000" dirty="0"/>
              <a:t>.</a:t>
            </a:r>
            <a:br>
              <a:rPr lang="es-MX" sz="3000" dirty="0"/>
            </a:br>
            <a:r>
              <a:rPr lang="es-MX" sz="3000" dirty="0"/>
              <a:t>Ej.: HTML o CSS, JavaScript”</a:t>
            </a:r>
            <a:endParaRPr lang="es-CL" sz="3000" dirty="0"/>
          </a:p>
          <a:p>
            <a:endParaRPr lang="es-CL" sz="2000" dirty="0"/>
          </a:p>
        </p:txBody>
      </p:sp>
      <p:pic>
        <p:nvPicPr>
          <p:cNvPr id="5" name="Imagen 4" descr="Imagen que contiene persona, hombre, sostener, frente&#10;&#10;Descripción generada automáticamente">
            <a:extLst>
              <a:ext uri="{FF2B5EF4-FFF2-40B4-BE49-F238E27FC236}">
                <a16:creationId xmlns:a16="http://schemas.microsoft.com/office/drawing/2014/main" id="{88B2FA3A-8D27-D59A-1DBD-BCA0253774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0839" y="3429000"/>
            <a:ext cx="3168155" cy="316815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FEF2B930-5D66-8F2A-EA94-D5BDF40EC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66266" y="283120"/>
            <a:ext cx="3739441" cy="2813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0683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CD688A-8AD4-99A4-B491-0AD8177EF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Imperativa</a:t>
            </a:r>
            <a:endParaRPr lang="es-CL" dirty="0"/>
          </a:p>
        </p:txBody>
      </p:sp>
      <p:pic>
        <p:nvPicPr>
          <p:cNvPr id="5" name="Marcador de contenido 4" descr="Imagen que contiene interior, cocina, tabla, grande&#10;&#10;Descripción generada automáticamente">
            <a:extLst>
              <a:ext uri="{FF2B5EF4-FFF2-40B4-BE49-F238E27FC236}">
                <a16:creationId xmlns:a16="http://schemas.microsoft.com/office/drawing/2014/main" id="{4D8E64C8-2F67-B83D-46B6-AD1E6112F5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66053"/>
            <a:ext cx="4569746" cy="3430740"/>
          </a:xfr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9C8C5CBC-5333-481C-D7AE-58AC346D8FEE}"/>
              </a:ext>
            </a:extLst>
          </p:cNvPr>
          <p:cNvSpPr txBox="1"/>
          <p:nvPr/>
        </p:nvSpPr>
        <p:spPr>
          <a:xfrm>
            <a:off x="6096000" y="2011141"/>
            <a:ext cx="609460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3000" dirty="0"/>
              <a:t>Funciona mediante la Programación por Procedimientos.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3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3000" dirty="0"/>
              <a:t>Luego aparece la </a:t>
            </a:r>
            <a:r>
              <a:rPr lang="es-MX" sz="3000" b="1" dirty="0">
                <a:highlight>
                  <a:srgbClr val="FFFF00"/>
                </a:highlight>
              </a:rPr>
              <a:t>POO</a:t>
            </a:r>
            <a:r>
              <a:rPr lang="es-MX" sz="3000" dirty="0"/>
              <a:t>, que consiste en la </a:t>
            </a:r>
            <a:r>
              <a:rPr lang="es-MX" sz="3000" b="1" dirty="0"/>
              <a:t>modelación de entidades como “objetos”</a:t>
            </a:r>
            <a:r>
              <a:rPr lang="es-MX" sz="3000" dirty="0"/>
              <a:t> teniendo comportamientos, estados y que puedan interactuar entre sí.</a:t>
            </a:r>
            <a:endParaRPr lang="es-CL" sz="3000" dirty="0"/>
          </a:p>
        </p:txBody>
      </p:sp>
    </p:spTree>
    <p:extLst>
      <p:ext uri="{BB962C8B-B14F-4D97-AF65-F5344CB8AC3E}">
        <p14:creationId xmlns:p14="http://schemas.microsoft.com/office/powerpoint/2010/main" val="408697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21DC83-50EB-C930-F4CF-4AED3D7CA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71495" cy="901613"/>
          </a:xfrm>
        </p:spPr>
        <p:txBody>
          <a:bodyPr>
            <a:normAutofit/>
          </a:bodyPr>
          <a:lstStyle/>
          <a:p>
            <a:pPr algn="ctr"/>
            <a:r>
              <a:rPr lang="es-MX" sz="3300" b="1" i="0" dirty="0">
                <a:solidFill>
                  <a:srgbClr val="000000"/>
                </a:solidFill>
                <a:effectLst/>
                <a:latin typeface="Helvetica Neue"/>
              </a:rPr>
              <a:t>Introducción a </a:t>
            </a:r>
            <a:r>
              <a:rPr lang="es-MX" sz="3300" b="1" i="0" dirty="0" err="1">
                <a:solidFill>
                  <a:srgbClr val="000000"/>
                </a:solidFill>
                <a:effectLst/>
                <a:latin typeface="Helvetica Neue"/>
              </a:rPr>
              <a:t>DyPOO</a:t>
            </a:r>
            <a:r>
              <a:rPr lang="es-MX" sz="3300" b="1" i="0" dirty="0">
                <a:solidFill>
                  <a:srgbClr val="000000"/>
                </a:solidFill>
                <a:effectLst/>
                <a:latin typeface="Helvetica Neue"/>
              </a:rPr>
              <a:t> y Conceptos Claves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0B5767-3EF2-99E7-B63E-A50F5D03D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6691" y="1431317"/>
            <a:ext cx="1777507" cy="51874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MX" sz="4000" dirty="0">
                <a:latin typeface="Baguet Script" panose="020B0604020202020204" pitchFamily="2" charset="0"/>
              </a:rPr>
              <a:t>Diseño</a:t>
            </a:r>
            <a:endParaRPr lang="es-CL" sz="4000" dirty="0">
              <a:latin typeface="Baguet Script" panose="020B0604020202020204" pitchFamily="2" charset="0"/>
            </a:endParaRPr>
          </a:p>
        </p:txBody>
      </p:sp>
      <p:pic>
        <p:nvPicPr>
          <p:cNvPr id="15" name="Imagen 14" descr="Diagrama&#10;&#10;Descripción generada automáticamente">
            <a:extLst>
              <a:ext uri="{FF2B5EF4-FFF2-40B4-BE49-F238E27FC236}">
                <a16:creationId xmlns:a16="http://schemas.microsoft.com/office/drawing/2014/main" id="{34464ECF-0C11-A1D5-8BCA-B65C753063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9095" y="2114637"/>
            <a:ext cx="7893809" cy="4595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4995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771C64FA-F621-F9B9-329E-69D8575256CB}"/>
              </a:ext>
            </a:extLst>
          </p:cNvPr>
          <p:cNvSpPr/>
          <p:nvPr/>
        </p:nvSpPr>
        <p:spPr>
          <a:xfrm>
            <a:off x="8102914" y="1993428"/>
            <a:ext cx="2774019" cy="13255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2315AAD9-6893-8C6F-358E-76947B21470D}"/>
              </a:ext>
            </a:extLst>
          </p:cNvPr>
          <p:cNvSpPr/>
          <p:nvPr/>
        </p:nvSpPr>
        <p:spPr>
          <a:xfrm>
            <a:off x="541618" y="1910943"/>
            <a:ext cx="2973369" cy="193960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Font typeface="Arial" panose="020B0604020202020204" pitchFamily="34" charset="0"/>
              <a:buNone/>
            </a:pPr>
            <a:r>
              <a:rPr lang="es-MX" sz="3000" dirty="0" err="1">
                <a:solidFill>
                  <a:schemeClr val="tx1"/>
                </a:solidFill>
              </a:rPr>
              <a:t>class</a:t>
            </a:r>
            <a:r>
              <a:rPr lang="es-MX" sz="3000" dirty="0">
                <a:solidFill>
                  <a:schemeClr val="tx1"/>
                </a:solidFill>
              </a:rPr>
              <a:t> base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3000" dirty="0">
                <a:solidFill>
                  <a:schemeClr val="tx1"/>
                </a:solidFill>
              </a:rPr>
              <a:t>*atributos*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3000" dirty="0">
                <a:solidFill>
                  <a:schemeClr val="tx1"/>
                </a:solidFill>
              </a:rPr>
              <a:t>*métodos</a:t>
            </a:r>
            <a:endParaRPr lang="es-CL" sz="3000" dirty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F21DC83-50EB-C930-F4CF-4AED3D7CA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775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s-MX" sz="3300" b="1" i="0" dirty="0">
                <a:solidFill>
                  <a:srgbClr val="000000"/>
                </a:solidFill>
                <a:effectLst/>
                <a:latin typeface="Helvetica Neue"/>
              </a:rPr>
              <a:t>Introducción a </a:t>
            </a:r>
            <a:r>
              <a:rPr lang="es-MX" sz="3300" b="1" i="0" dirty="0" err="1">
                <a:solidFill>
                  <a:srgbClr val="000000"/>
                </a:solidFill>
                <a:effectLst/>
                <a:latin typeface="Helvetica Neue"/>
              </a:rPr>
              <a:t>DyPOO</a:t>
            </a:r>
            <a:r>
              <a:rPr lang="es-MX" sz="3300" b="1" i="0" dirty="0">
                <a:solidFill>
                  <a:srgbClr val="000000"/>
                </a:solidFill>
                <a:effectLst/>
                <a:latin typeface="Helvetica Neue"/>
              </a:rPr>
              <a:t> y Conceptos Claves</a:t>
            </a:r>
            <a:endParaRPr lang="es-CL" dirty="0"/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6DD3C282-15E8-0940-326E-6242D22E1FCE}"/>
              </a:ext>
            </a:extLst>
          </p:cNvPr>
          <p:cNvSpPr txBox="1">
            <a:spLocks/>
          </p:cNvSpPr>
          <p:nvPr/>
        </p:nvSpPr>
        <p:spPr>
          <a:xfrm>
            <a:off x="4795735" y="1442106"/>
            <a:ext cx="2600529" cy="63204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MX" sz="3500" dirty="0">
                <a:latin typeface="Comic Sans MS" panose="030F0702030302020204" pitchFamily="66" charset="0"/>
              </a:rPr>
              <a:t>Programación</a:t>
            </a:r>
            <a:endParaRPr lang="es-CL" sz="3500" dirty="0">
              <a:latin typeface="Comic Sans MS" panose="030F0702030302020204" pitchFamily="66" charset="0"/>
            </a:endParaRPr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2553346A-D33F-4C2A-51B3-F92C8E41575F}"/>
              </a:ext>
            </a:extLst>
          </p:cNvPr>
          <p:cNvSpPr txBox="1">
            <a:spLocks/>
          </p:cNvSpPr>
          <p:nvPr/>
        </p:nvSpPr>
        <p:spPr>
          <a:xfrm>
            <a:off x="8102912" y="1982942"/>
            <a:ext cx="2774018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MX" sz="2200" dirty="0" err="1"/>
              <a:t>Instancia_decoración</a:t>
            </a:r>
            <a:endParaRPr lang="es-MX" sz="22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2200" dirty="0"/>
              <a:t>*primera instancia*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2200" dirty="0"/>
              <a:t>*no hace nada*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561EEC62-3F08-550C-3C28-D798DE1C24B0}"/>
              </a:ext>
            </a:extLst>
          </p:cNvPr>
          <p:cNvSpPr/>
          <p:nvPr/>
        </p:nvSpPr>
        <p:spPr>
          <a:xfrm>
            <a:off x="8102913" y="3365625"/>
            <a:ext cx="3046056" cy="13255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Font typeface="Arial" panose="020B0604020202020204" pitchFamily="34" charset="0"/>
              <a:buNone/>
            </a:pPr>
            <a:r>
              <a:rPr lang="es-MX" sz="2200" dirty="0" err="1">
                <a:solidFill>
                  <a:schemeClr val="tx1"/>
                </a:solidFill>
              </a:rPr>
              <a:t>Instancia_reactiva</a:t>
            </a:r>
            <a:endParaRPr lang="es-MX" sz="2200" dirty="0">
              <a:solidFill>
                <a:schemeClr val="tx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2200" dirty="0">
                <a:solidFill>
                  <a:schemeClr val="tx1"/>
                </a:solidFill>
              </a:rPr>
              <a:t>*primera instancia*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2200" dirty="0">
                <a:solidFill>
                  <a:schemeClr val="tx1"/>
                </a:solidFill>
              </a:rPr>
              <a:t>*explota humildemente*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BC6A9FF2-1B1F-A088-9780-C335E3186794}"/>
              </a:ext>
            </a:extLst>
          </p:cNvPr>
          <p:cNvSpPr/>
          <p:nvPr/>
        </p:nvSpPr>
        <p:spPr>
          <a:xfrm>
            <a:off x="8102912" y="4737822"/>
            <a:ext cx="2774019" cy="132556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Font typeface="Arial" panose="020B0604020202020204" pitchFamily="34" charset="0"/>
              <a:buNone/>
            </a:pPr>
            <a:r>
              <a:rPr lang="es-MX" sz="2200" dirty="0" err="1">
                <a:solidFill>
                  <a:schemeClr val="tx1"/>
                </a:solidFill>
              </a:rPr>
              <a:t>Instancia_interactiva</a:t>
            </a:r>
            <a:endParaRPr lang="es-MX" sz="2200" dirty="0">
              <a:solidFill>
                <a:schemeClr val="tx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2200" dirty="0">
                <a:solidFill>
                  <a:schemeClr val="tx1"/>
                </a:solidFill>
              </a:rPr>
              <a:t>*primera instancia*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2200" dirty="0">
                <a:solidFill>
                  <a:schemeClr val="tx1"/>
                </a:solidFill>
              </a:rPr>
              <a:t>*muere tu pc*</a:t>
            </a: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4A2B2C26-35E0-ADAD-9130-FD5F101458FD}"/>
              </a:ext>
            </a:extLst>
          </p:cNvPr>
          <p:cNvSpPr/>
          <p:nvPr/>
        </p:nvSpPr>
        <p:spPr>
          <a:xfrm>
            <a:off x="4391092" y="1993428"/>
            <a:ext cx="2774019" cy="132556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32" name="Marcador de contenido 2">
            <a:extLst>
              <a:ext uri="{FF2B5EF4-FFF2-40B4-BE49-F238E27FC236}">
                <a16:creationId xmlns:a16="http://schemas.microsoft.com/office/drawing/2014/main" id="{313EBE66-B7CE-50CF-3942-D05DB6EE91FC}"/>
              </a:ext>
            </a:extLst>
          </p:cNvPr>
          <p:cNvSpPr txBox="1">
            <a:spLocks/>
          </p:cNvSpPr>
          <p:nvPr/>
        </p:nvSpPr>
        <p:spPr>
          <a:xfrm>
            <a:off x="4391090" y="1982942"/>
            <a:ext cx="2774018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MX" sz="2200" dirty="0" err="1"/>
              <a:t>Class</a:t>
            </a:r>
            <a:r>
              <a:rPr lang="es-MX" sz="2200" dirty="0"/>
              <a:t> decoración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2200" dirty="0"/>
              <a:t>*d atributos*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2200" dirty="0"/>
              <a:t>*d métodos*</a:t>
            </a: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16BE736F-F8DB-BDBB-7749-53A3BFA4B707}"/>
              </a:ext>
            </a:extLst>
          </p:cNvPr>
          <p:cNvSpPr/>
          <p:nvPr/>
        </p:nvSpPr>
        <p:spPr>
          <a:xfrm>
            <a:off x="4391091" y="3365625"/>
            <a:ext cx="2774019" cy="132556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Font typeface="Arial" panose="020B0604020202020204" pitchFamily="34" charset="0"/>
              <a:buNone/>
            </a:pPr>
            <a:r>
              <a:rPr lang="es-MX" sz="2200" dirty="0" err="1">
                <a:solidFill>
                  <a:schemeClr val="tx1"/>
                </a:solidFill>
              </a:rPr>
              <a:t>Class</a:t>
            </a:r>
            <a:r>
              <a:rPr lang="es-MX" sz="2200" dirty="0">
                <a:solidFill>
                  <a:schemeClr val="tx1"/>
                </a:solidFill>
              </a:rPr>
              <a:t> reactiva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2200" dirty="0">
                <a:solidFill>
                  <a:schemeClr val="tx1"/>
                </a:solidFill>
              </a:rPr>
              <a:t>*r atributos*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2200" dirty="0">
                <a:solidFill>
                  <a:schemeClr val="tx1"/>
                </a:solidFill>
              </a:rPr>
              <a:t>*r métodos*</a:t>
            </a:r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CA702C1A-1FC1-6DEC-EF8A-269CF003D4DB}"/>
              </a:ext>
            </a:extLst>
          </p:cNvPr>
          <p:cNvSpPr/>
          <p:nvPr/>
        </p:nvSpPr>
        <p:spPr>
          <a:xfrm>
            <a:off x="4391090" y="4737822"/>
            <a:ext cx="2774019" cy="132556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Font typeface="Arial" panose="020B0604020202020204" pitchFamily="34" charset="0"/>
              <a:buNone/>
            </a:pPr>
            <a:r>
              <a:rPr lang="es-MX" sz="2200" dirty="0" err="1">
                <a:solidFill>
                  <a:schemeClr val="tx1"/>
                </a:solidFill>
              </a:rPr>
              <a:t>Class</a:t>
            </a:r>
            <a:r>
              <a:rPr lang="es-MX" sz="2200" dirty="0">
                <a:solidFill>
                  <a:schemeClr val="tx1"/>
                </a:solidFill>
              </a:rPr>
              <a:t> interactiva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2200" dirty="0">
                <a:solidFill>
                  <a:schemeClr val="tx1"/>
                </a:solidFill>
              </a:rPr>
              <a:t>*i atributos*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MX" sz="2200" dirty="0">
                <a:solidFill>
                  <a:schemeClr val="tx1"/>
                </a:solidFill>
              </a:rPr>
              <a:t>*i métodos*</a:t>
            </a:r>
          </a:p>
        </p:txBody>
      </p:sp>
      <p:pic>
        <p:nvPicPr>
          <p:cNvPr id="40" name="Imagen 39" descr="Una pantalla de televisión encendida&#10;&#10;Descripción generada automáticamente">
            <a:extLst>
              <a:ext uri="{FF2B5EF4-FFF2-40B4-BE49-F238E27FC236}">
                <a16:creationId xmlns:a16="http://schemas.microsoft.com/office/drawing/2014/main" id="{B7B0F354-F1CE-B2D0-4F79-E74A8DA55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83" y="4351086"/>
            <a:ext cx="3654961" cy="2099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698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1C3017-B5AF-854D-E995-5D22A3E8C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Control de Flujo</a:t>
            </a:r>
            <a:endParaRPr lang="es-CL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E8B82275-6188-F18D-34F1-67DCE1E06A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453" y="2323478"/>
            <a:ext cx="5345968" cy="3221288"/>
          </a:xfr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C2403B1-724F-3FF2-C13D-7F5D39F91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8829" y="1972883"/>
            <a:ext cx="54864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694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1766176" cy="2061837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40853 w 10768629"/>
              <a:gd name="connsiteY141" fmla="*/ 1657958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57365 w 10768629"/>
              <a:gd name="connsiteY178" fmla="*/ 1832140 h 1978172"/>
              <a:gd name="connsiteX179" fmla="*/ 1232341 w 10768629"/>
              <a:gd name="connsiteY179" fmla="*/ 1785942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  <a:gd name="connsiteX193" fmla="*/ 0 w 10768629"/>
              <a:gd name="connsiteY193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22386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8523 w 10768629"/>
              <a:gd name="connsiteY182" fmla="*/ 1763621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58337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287964 w 10768629"/>
              <a:gd name="connsiteY28" fmla="*/ 513052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67549 w 10768629"/>
              <a:gd name="connsiteY35" fmla="*/ 584727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394729 w 10768629"/>
              <a:gd name="connsiteY46" fmla="*/ 948347 h 1978172"/>
              <a:gd name="connsiteX47" fmla="*/ 8380548 w 10768629"/>
              <a:gd name="connsiteY47" fmla="*/ 987916 h 1978172"/>
              <a:gd name="connsiteX48" fmla="*/ 8375330 w 10768629"/>
              <a:gd name="connsiteY48" fmla="*/ 965444 h 1978172"/>
              <a:gd name="connsiteX49" fmla="*/ 8340796 w 10768629"/>
              <a:gd name="connsiteY49" fmla="*/ 980522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49003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39392 w 10768629"/>
              <a:gd name="connsiteY78" fmla="*/ 1192062 h 1978172"/>
              <a:gd name="connsiteX79" fmla="*/ 7677677 w 10768629"/>
              <a:gd name="connsiteY79" fmla="*/ 1216394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11323 w 10768629"/>
              <a:gd name="connsiteY82" fmla="*/ 1340732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1171 w 10768629"/>
              <a:gd name="connsiteY140" fmla="*/ 1671626 h 1978172"/>
              <a:gd name="connsiteX141" fmla="*/ 5457384 w 10768629"/>
              <a:gd name="connsiteY141" fmla="*/ 1683952 h 1978172"/>
              <a:gd name="connsiteX142" fmla="*/ 4950070 w 10768629"/>
              <a:gd name="connsiteY142" fmla="*/ 1748401 h 1978172"/>
              <a:gd name="connsiteX143" fmla="*/ 4872172 w 10768629"/>
              <a:gd name="connsiteY143" fmla="*/ 1757222 h 1978172"/>
              <a:gd name="connsiteX144" fmla="*/ 4809524 w 10768629"/>
              <a:gd name="connsiteY144" fmla="*/ 1761033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11935 w 10768629"/>
              <a:gd name="connsiteY151" fmla="*/ 1860177 h 1978172"/>
              <a:gd name="connsiteX152" fmla="*/ 4101228 w 10768629"/>
              <a:gd name="connsiteY152" fmla="*/ 1868717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89285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69672 w 10768629"/>
              <a:gd name="connsiteY159" fmla="*/ 1938036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12044 w 10768629"/>
              <a:gd name="connsiteY162" fmla="*/ 1935614 h 1978172"/>
              <a:gd name="connsiteX163" fmla="*/ 3069716 w 10768629"/>
              <a:gd name="connsiteY163" fmla="*/ 1930463 h 1978172"/>
              <a:gd name="connsiteX164" fmla="*/ 3005773 w 10768629"/>
              <a:gd name="connsiteY164" fmla="*/ 1915878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2033299 w 10768629"/>
              <a:gd name="connsiteY173" fmla="*/ 1969042 h 1978172"/>
              <a:gd name="connsiteX174" fmla="*/ 1967996 w 10768629"/>
              <a:gd name="connsiteY174" fmla="*/ 1953187 h 1978172"/>
              <a:gd name="connsiteX175" fmla="*/ 1855805 w 10768629"/>
              <a:gd name="connsiteY175" fmla="*/ 1926082 h 1978172"/>
              <a:gd name="connsiteX176" fmla="*/ 1790957 w 10768629"/>
              <a:gd name="connsiteY176" fmla="*/ 1919460 h 1978172"/>
              <a:gd name="connsiteX177" fmla="*/ 1613978 w 10768629"/>
              <a:gd name="connsiteY177" fmla="*/ 1891581 h 1978172"/>
              <a:gd name="connsiteX178" fmla="*/ 1436831 w 10768629"/>
              <a:gd name="connsiteY178" fmla="*/ 1856201 h 1978172"/>
              <a:gd name="connsiteX179" fmla="*/ 1357365 w 10768629"/>
              <a:gd name="connsiteY179" fmla="*/ 1832140 h 1978172"/>
              <a:gd name="connsiteX180" fmla="*/ 1232341 w 10768629"/>
              <a:gd name="connsiteY180" fmla="*/ 1785942 h 1978172"/>
              <a:gd name="connsiteX181" fmla="*/ 1162595 w 10768629"/>
              <a:gd name="connsiteY181" fmla="*/ 1784330 h 1978172"/>
              <a:gd name="connsiteX182" fmla="*/ 1120257 w 10768629"/>
              <a:gd name="connsiteY182" fmla="*/ 1789615 h 1978172"/>
              <a:gd name="connsiteX183" fmla="*/ 991903 w 10768629"/>
              <a:gd name="connsiteY183" fmla="*/ 1786741 h 1978172"/>
              <a:gd name="connsiteX184" fmla="*/ 883960 w 10768629"/>
              <a:gd name="connsiteY184" fmla="*/ 1809389 h 1978172"/>
              <a:gd name="connsiteX185" fmla="*/ 766531 w 10768629"/>
              <a:gd name="connsiteY185" fmla="*/ 1805053 h 1978172"/>
              <a:gd name="connsiteX186" fmla="*/ 669779 w 10768629"/>
              <a:gd name="connsiteY186" fmla="*/ 1800537 h 1978172"/>
              <a:gd name="connsiteX187" fmla="*/ 523898 w 10768629"/>
              <a:gd name="connsiteY187" fmla="*/ 1811085 h 1978172"/>
              <a:gd name="connsiteX188" fmla="*/ 360251 w 10768629"/>
              <a:gd name="connsiteY188" fmla="*/ 1830735 h 1978172"/>
              <a:gd name="connsiteX189" fmla="*/ 255207 w 10768629"/>
              <a:gd name="connsiteY189" fmla="*/ 1818275 h 1978172"/>
              <a:gd name="connsiteX190" fmla="*/ 101803 w 10768629"/>
              <a:gd name="connsiteY190" fmla="*/ 1870647 h 1978172"/>
              <a:gd name="connsiteX191" fmla="*/ 25397 w 10768629"/>
              <a:gd name="connsiteY191" fmla="*/ 1888443 h 1978172"/>
              <a:gd name="connsiteX192" fmla="*/ 2370 w 10768629"/>
              <a:gd name="connsiteY192" fmla="*/ 1878311 h 1978172"/>
              <a:gd name="connsiteX193" fmla="*/ 0 w 10768629"/>
              <a:gd name="connsiteY193" fmla="*/ 1878785 h 1978172"/>
              <a:gd name="connsiteX194" fmla="*/ 0 w 10768629"/>
              <a:gd name="connsiteY194" fmla="*/ 0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07720" y="510631"/>
                  <a:pt x="9287964" y="513052"/>
                </a:cubicBezTo>
                <a:cubicBezTo>
                  <a:pt x="9269905" y="526173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67549" y="584727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394729" y="948347"/>
                </a:lnTo>
                <a:lnTo>
                  <a:pt x="8380548" y="987916"/>
                </a:lnTo>
                <a:lnTo>
                  <a:pt x="8375330" y="965444"/>
                </a:lnTo>
                <a:cubicBezTo>
                  <a:pt x="8372375" y="964202"/>
                  <a:pt x="8344433" y="977378"/>
                  <a:pt x="8340796" y="980522"/>
                </a:cubicBezTo>
                <a:cubicBezTo>
                  <a:pt x="8328292" y="982128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51461" y="1029408"/>
                  <a:pt x="8249003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39392" y="1192062"/>
                </a:lnTo>
                <a:lnTo>
                  <a:pt x="7677677" y="1216394"/>
                </a:lnTo>
                <a:lnTo>
                  <a:pt x="7586920" y="1261888"/>
                </a:lnTo>
                <a:cubicBezTo>
                  <a:pt x="7556723" y="1298911"/>
                  <a:pt x="7489187" y="1284518"/>
                  <a:pt x="7486100" y="1292563"/>
                </a:cubicBezTo>
                <a:cubicBezTo>
                  <a:pt x="7454875" y="1308356"/>
                  <a:pt x="7453335" y="1326361"/>
                  <a:pt x="7411323" y="1340732"/>
                </a:cubicBezTo>
                <a:cubicBezTo>
                  <a:pt x="7372519" y="1390006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15134" y="1706361"/>
                  <a:pt x="5521171" y="1671626"/>
                </a:cubicBezTo>
                <a:cubicBezTo>
                  <a:pt x="5491803" y="1671296"/>
                  <a:pt x="5498089" y="1662666"/>
                  <a:pt x="5457384" y="1683952"/>
                </a:cubicBezTo>
                <a:cubicBezTo>
                  <a:pt x="5356959" y="1699287"/>
                  <a:pt x="5078905" y="1774579"/>
                  <a:pt x="4950070" y="1748401"/>
                </a:cubicBezTo>
                <a:cubicBezTo>
                  <a:pt x="4918276" y="1752255"/>
                  <a:pt x="4891043" y="1756936"/>
                  <a:pt x="4872172" y="1757222"/>
                </a:cubicBezTo>
                <a:lnTo>
                  <a:pt x="4809524" y="1761033"/>
                </a:lnTo>
                <a:cubicBezTo>
                  <a:pt x="4791324" y="1772975"/>
                  <a:pt x="4777258" y="1754591"/>
                  <a:pt x="4759058" y="1766533"/>
                </a:cubicBezTo>
                <a:cubicBezTo>
                  <a:pt x="4747481" y="1770744"/>
                  <a:pt x="4734604" y="1772921"/>
                  <a:pt x="4719749" y="1771811"/>
                </a:cubicBezTo>
                <a:cubicBezTo>
                  <a:pt x="4671168" y="1780243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37372" y="1814003"/>
                  <a:pt x="4320575" y="1832722"/>
                </a:cubicBezTo>
                <a:cubicBezTo>
                  <a:pt x="4277898" y="1857053"/>
                  <a:pt x="4243945" y="1846759"/>
                  <a:pt x="4211935" y="1860177"/>
                </a:cubicBezTo>
                <a:cubicBezTo>
                  <a:pt x="4181519" y="1859584"/>
                  <a:pt x="4171342" y="1859762"/>
                  <a:pt x="4101228" y="1868717"/>
                </a:cubicBezTo>
                <a:cubicBezTo>
                  <a:pt x="4080159" y="1876188"/>
                  <a:pt x="4039427" y="1877381"/>
                  <a:pt x="3973223" y="1881015"/>
                </a:cubicBezTo>
                <a:cubicBezTo>
                  <a:pt x="3971330" y="1884974"/>
                  <a:pt x="3952843" y="1879225"/>
                  <a:pt x="3900992" y="1880603"/>
                </a:cubicBezTo>
                <a:cubicBezTo>
                  <a:pt x="3849141" y="1881981"/>
                  <a:pt x="3740060" y="1895686"/>
                  <a:pt x="3662119" y="1889285"/>
                </a:cubicBezTo>
                <a:cubicBezTo>
                  <a:pt x="3565155" y="1881322"/>
                  <a:pt x="3613412" y="1915150"/>
                  <a:pt x="3496919" y="1873180"/>
                </a:cubicBezTo>
                <a:cubicBezTo>
                  <a:pt x="3488062" y="1895719"/>
                  <a:pt x="3474293" y="1876288"/>
                  <a:pt x="3449433" y="1889681"/>
                </a:cubicBezTo>
                <a:cubicBezTo>
                  <a:pt x="3406553" y="1891629"/>
                  <a:pt x="3413217" y="1897797"/>
                  <a:pt x="3369766" y="1916653"/>
                </a:cubicBezTo>
                <a:cubicBezTo>
                  <a:pt x="3338805" y="1929531"/>
                  <a:pt x="3289487" y="1928617"/>
                  <a:pt x="3269672" y="1938036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12044" y="1935614"/>
                </a:lnTo>
                <a:lnTo>
                  <a:pt x="3069716" y="1930463"/>
                </a:lnTo>
                <a:cubicBezTo>
                  <a:pt x="3049937" y="1924285"/>
                  <a:pt x="3047816" y="1925644"/>
                  <a:pt x="3005773" y="1915878"/>
                </a:cubicBezTo>
                <a:cubicBezTo>
                  <a:pt x="2978838" y="1921092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3064" y="1962036"/>
                  <a:pt x="2051584" y="1971011"/>
                  <a:pt x="2033299" y="1969042"/>
                </a:cubicBezTo>
                <a:cubicBezTo>
                  <a:pt x="2015014" y="1967073"/>
                  <a:pt x="1998956" y="1958903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416370" y="1829853"/>
                  <a:pt x="1357365" y="1832140"/>
                </a:cubicBezTo>
                <a:cubicBezTo>
                  <a:pt x="1285880" y="1811785"/>
                  <a:pt x="1273193" y="1786872"/>
                  <a:pt x="1232341" y="1785942"/>
                </a:cubicBezTo>
                <a:cubicBezTo>
                  <a:pt x="1223903" y="1792798"/>
                  <a:pt x="1160576" y="1793911"/>
                  <a:pt x="1162595" y="1784330"/>
                </a:cubicBezTo>
                <a:cubicBezTo>
                  <a:pt x="1153167" y="1787110"/>
                  <a:pt x="1122206" y="1805077"/>
                  <a:pt x="1120257" y="1789615"/>
                </a:cubicBezTo>
                <a:cubicBezTo>
                  <a:pt x="1073149" y="1786750"/>
                  <a:pt x="1034361" y="1768718"/>
                  <a:pt x="991903" y="1786741"/>
                </a:cubicBezTo>
                <a:cubicBezTo>
                  <a:pt x="966383" y="1781126"/>
                  <a:pt x="949501" y="1800915"/>
                  <a:pt x="883960" y="1809389"/>
                </a:cubicBezTo>
                <a:cubicBezTo>
                  <a:pt x="836064" y="1808194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BC2C2DB-AF43-74E6-7842-9D09AE50D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597"/>
            <a:ext cx="9392421" cy="1330841"/>
          </a:xfrm>
        </p:spPr>
        <p:txBody>
          <a:bodyPr>
            <a:normAutofit/>
          </a:bodyPr>
          <a:lstStyle/>
          <a:p>
            <a:r>
              <a:rPr lang="es-MX" dirty="0"/>
              <a:t>Objetos, Clases e Instancias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7714C6-89E1-F91F-E7FA-A7DBF4AB20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187" y="2198362"/>
            <a:ext cx="5959813" cy="3917773"/>
          </a:xfrm>
        </p:spPr>
        <p:txBody>
          <a:bodyPr>
            <a:normAutofit lnSpcReduction="10000"/>
          </a:bodyPr>
          <a:lstStyle/>
          <a:p>
            <a:r>
              <a:rPr lang="es-MX" sz="3000" dirty="0"/>
              <a:t>Un objeto de software modela el </a:t>
            </a:r>
            <a:r>
              <a:rPr lang="es-MX" sz="3000" b="1" dirty="0"/>
              <a:t>estado y comportamiento</a:t>
            </a:r>
            <a:r>
              <a:rPr lang="es-MX" sz="3000" dirty="0"/>
              <a:t> de entidades reales. (concepto)</a:t>
            </a:r>
          </a:p>
          <a:p>
            <a:endParaRPr lang="es-MX" sz="3000" dirty="0"/>
          </a:p>
          <a:p>
            <a:r>
              <a:rPr lang="es-MX" sz="3000" dirty="0"/>
              <a:t>Una </a:t>
            </a:r>
            <a:r>
              <a:rPr lang="es-MX" sz="3000" b="1" dirty="0"/>
              <a:t>instancia</a:t>
            </a:r>
            <a:r>
              <a:rPr lang="es-MX" sz="3000" dirty="0"/>
              <a:t> es un elemento que se forma con el “molde” de la </a:t>
            </a:r>
            <a:r>
              <a:rPr lang="es-MX" sz="3000" b="1" dirty="0"/>
              <a:t>clase</a:t>
            </a:r>
            <a:r>
              <a:rPr lang="es-MX" sz="3000" dirty="0"/>
              <a:t>; teniendo, así, su propio nombre e identificador para referirnos a él. (programable)</a:t>
            </a:r>
          </a:p>
          <a:p>
            <a:endParaRPr lang="es-MX" sz="2000" dirty="0"/>
          </a:p>
          <a:p>
            <a:endParaRPr lang="es-CL" sz="2000" dirty="0"/>
          </a:p>
        </p:txBody>
      </p:sp>
      <p:pic>
        <p:nvPicPr>
          <p:cNvPr id="7" name="Imagen 6" descr="Diagrama&#10;&#10;Descripción generada automáticamente">
            <a:extLst>
              <a:ext uri="{FF2B5EF4-FFF2-40B4-BE49-F238E27FC236}">
                <a16:creationId xmlns:a16="http://schemas.microsoft.com/office/drawing/2014/main" id="{8855BC38-06A8-A131-10B6-A656FAB1D5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5081" y="2198362"/>
            <a:ext cx="5068161" cy="3535042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0D773F-7A7D-4DBB-9DEA-86BB8B8F4B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381624" y="6209414"/>
            <a:ext cx="6810375" cy="648586"/>
          </a:xfrm>
          <a:custGeom>
            <a:avLst/>
            <a:gdLst>
              <a:gd name="connsiteX0" fmla="*/ 0 w 10753706"/>
              <a:gd name="connsiteY0" fmla="*/ 0 h 1027260"/>
              <a:gd name="connsiteX1" fmla="*/ 10753706 w 10753706"/>
              <a:gd name="connsiteY1" fmla="*/ 0 h 1027260"/>
              <a:gd name="connsiteX2" fmla="*/ 10748809 w 10753706"/>
              <a:gd name="connsiteY2" fmla="*/ 2522 h 1027260"/>
              <a:gd name="connsiteX3" fmla="*/ 10725330 w 10753706"/>
              <a:gd name="connsiteY3" fmla="*/ 11977 h 1027260"/>
              <a:gd name="connsiteX4" fmla="*/ 10615423 w 10753706"/>
              <a:gd name="connsiteY4" fmla="*/ 52967 h 1027260"/>
              <a:gd name="connsiteX5" fmla="*/ 10533936 w 10753706"/>
              <a:gd name="connsiteY5" fmla="*/ 53095 h 1027260"/>
              <a:gd name="connsiteX6" fmla="*/ 10466876 w 10753706"/>
              <a:gd name="connsiteY6" fmla="*/ 45180 h 1027260"/>
              <a:gd name="connsiteX7" fmla="*/ 10355090 w 10753706"/>
              <a:gd name="connsiteY7" fmla="*/ 89741 h 1027260"/>
              <a:gd name="connsiteX8" fmla="*/ 10087145 w 10753706"/>
              <a:gd name="connsiteY8" fmla="*/ 66115 h 1027260"/>
              <a:gd name="connsiteX9" fmla="*/ 10015902 w 10753706"/>
              <a:gd name="connsiteY9" fmla="*/ 76178 h 1027260"/>
              <a:gd name="connsiteX10" fmla="*/ 9806005 w 10753706"/>
              <a:gd name="connsiteY10" fmla="*/ 102435 h 1027260"/>
              <a:gd name="connsiteX11" fmla="*/ 9602583 w 10753706"/>
              <a:gd name="connsiteY11" fmla="*/ 179170 h 1027260"/>
              <a:gd name="connsiteX12" fmla="*/ 9469719 w 10753706"/>
              <a:gd name="connsiteY12" fmla="*/ 174721 h 1027260"/>
              <a:gd name="connsiteX13" fmla="*/ 9408692 w 10753706"/>
              <a:gd name="connsiteY13" fmla="*/ 189513 h 1027260"/>
              <a:gd name="connsiteX14" fmla="*/ 9364151 w 10753706"/>
              <a:gd name="connsiteY14" fmla="*/ 194072 h 1027260"/>
              <a:gd name="connsiteX15" fmla="*/ 9337751 w 10753706"/>
              <a:gd name="connsiteY15" fmla="*/ 197579 h 1027260"/>
              <a:gd name="connsiteX16" fmla="*/ 9297166 w 10753706"/>
              <a:gd name="connsiteY16" fmla="*/ 216558 h 1027260"/>
              <a:gd name="connsiteX17" fmla="*/ 9123859 w 10753706"/>
              <a:gd name="connsiteY17" fmla="*/ 237356 h 1027260"/>
              <a:gd name="connsiteX18" fmla="*/ 8950741 w 10753706"/>
              <a:gd name="connsiteY18" fmla="*/ 238020 h 1027260"/>
              <a:gd name="connsiteX19" fmla="*/ 8718236 w 10753706"/>
              <a:gd name="connsiteY19" fmla="*/ 303148 h 1027260"/>
              <a:gd name="connsiteX20" fmla="*/ 8694011 w 10753706"/>
              <a:gd name="connsiteY20" fmla="*/ 308812 h 1027260"/>
              <a:gd name="connsiteX21" fmla="*/ 8611976 w 10753706"/>
              <a:gd name="connsiteY21" fmla="*/ 324819 h 1027260"/>
              <a:gd name="connsiteX22" fmla="*/ 8562074 w 10753706"/>
              <a:gd name="connsiteY22" fmla="*/ 337971 h 1027260"/>
              <a:gd name="connsiteX23" fmla="*/ 8501724 w 10753706"/>
              <a:gd name="connsiteY23" fmla="*/ 360865 h 1027260"/>
              <a:gd name="connsiteX24" fmla="*/ 8504489 w 10753706"/>
              <a:gd name="connsiteY24" fmla="*/ 364790 h 1027260"/>
              <a:gd name="connsiteX25" fmla="*/ 8492774 w 10753706"/>
              <a:gd name="connsiteY25" fmla="*/ 366181 h 1027260"/>
              <a:gd name="connsiteX26" fmla="*/ 8466405 w 10753706"/>
              <a:gd name="connsiteY26" fmla="*/ 368724 h 1027260"/>
              <a:gd name="connsiteX27" fmla="*/ 8427069 w 10753706"/>
              <a:gd name="connsiteY27" fmla="*/ 387211 h 1027260"/>
              <a:gd name="connsiteX28" fmla="*/ 8387766 w 10753706"/>
              <a:gd name="connsiteY28" fmla="*/ 377161 h 1027260"/>
              <a:gd name="connsiteX29" fmla="*/ 8315874 w 10753706"/>
              <a:gd name="connsiteY29" fmla="*/ 395527 h 1027260"/>
              <a:gd name="connsiteX30" fmla="*/ 8274474 w 10753706"/>
              <a:gd name="connsiteY30" fmla="*/ 405112 h 1027260"/>
              <a:gd name="connsiteX31" fmla="*/ 8234664 w 10753706"/>
              <a:gd name="connsiteY31" fmla="*/ 410219 h 1027260"/>
              <a:gd name="connsiteX32" fmla="*/ 8211268 w 10753706"/>
              <a:gd name="connsiteY32" fmla="*/ 416791 h 1027260"/>
              <a:gd name="connsiteX33" fmla="*/ 8188615 w 10753706"/>
              <a:gd name="connsiteY33" fmla="*/ 421755 h 1027260"/>
              <a:gd name="connsiteX34" fmla="*/ 8179981 w 10753706"/>
              <a:gd name="connsiteY34" fmla="*/ 420402 h 1027260"/>
              <a:gd name="connsiteX35" fmla="*/ 8179307 w 10753706"/>
              <a:gd name="connsiteY35" fmla="*/ 422516 h 1027260"/>
              <a:gd name="connsiteX36" fmla="*/ 8147929 w 10753706"/>
              <a:gd name="connsiteY36" fmla="*/ 450302 h 1027260"/>
              <a:gd name="connsiteX37" fmla="*/ 8089136 w 10753706"/>
              <a:gd name="connsiteY37" fmla="*/ 465283 h 1027260"/>
              <a:gd name="connsiteX38" fmla="*/ 8049973 w 10753706"/>
              <a:gd name="connsiteY38" fmla="*/ 454121 h 1027260"/>
              <a:gd name="connsiteX39" fmla="*/ 7965913 w 10753706"/>
              <a:gd name="connsiteY39" fmla="*/ 464415 h 1027260"/>
              <a:gd name="connsiteX40" fmla="*/ 7945093 w 10753706"/>
              <a:gd name="connsiteY40" fmla="*/ 464798 h 1027260"/>
              <a:gd name="connsiteX41" fmla="*/ 7935335 w 10753706"/>
              <a:gd name="connsiteY41" fmla="*/ 462442 h 1027260"/>
              <a:gd name="connsiteX42" fmla="*/ 7904779 w 10753706"/>
              <a:gd name="connsiteY42" fmla="*/ 471429 h 1027260"/>
              <a:gd name="connsiteX43" fmla="*/ 7855604 w 10753706"/>
              <a:gd name="connsiteY43" fmla="*/ 480199 h 1027260"/>
              <a:gd name="connsiteX44" fmla="*/ 7832630 w 10753706"/>
              <a:gd name="connsiteY44" fmla="*/ 485371 h 1027260"/>
              <a:gd name="connsiteX45" fmla="*/ 7812438 w 10753706"/>
              <a:gd name="connsiteY45" fmla="*/ 485391 h 1027260"/>
              <a:gd name="connsiteX46" fmla="*/ 7701399 w 10753706"/>
              <a:gd name="connsiteY46" fmla="*/ 495197 h 1027260"/>
              <a:gd name="connsiteX47" fmla="*/ 7674778 w 10753706"/>
              <a:gd name="connsiteY47" fmla="*/ 494723 h 1027260"/>
              <a:gd name="connsiteX48" fmla="*/ 7660445 w 10753706"/>
              <a:gd name="connsiteY48" fmla="*/ 490194 h 1027260"/>
              <a:gd name="connsiteX49" fmla="*/ 7651781 w 10753706"/>
              <a:gd name="connsiteY49" fmla="*/ 493084 h 1027260"/>
              <a:gd name="connsiteX50" fmla="*/ 7584807 w 10753706"/>
              <a:gd name="connsiteY50" fmla="*/ 499490 h 1027260"/>
              <a:gd name="connsiteX51" fmla="*/ 7541324 w 10753706"/>
              <a:gd name="connsiteY51" fmla="*/ 504184 h 1027260"/>
              <a:gd name="connsiteX52" fmla="*/ 7541756 w 10753706"/>
              <a:gd name="connsiteY52" fmla="*/ 512184 h 1027260"/>
              <a:gd name="connsiteX53" fmla="*/ 7503906 w 10753706"/>
              <a:gd name="connsiteY53" fmla="*/ 518551 h 1027260"/>
              <a:gd name="connsiteX54" fmla="*/ 7460411 w 10753706"/>
              <a:gd name="connsiteY54" fmla="*/ 517415 h 1027260"/>
              <a:gd name="connsiteX55" fmla="*/ 7460116 w 10753706"/>
              <a:gd name="connsiteY55" fmla="*/ 517548 h 1027260"/>
              <a:gd name="connsiteX56" fmla="*/ 7297810 w 10753706"/>
              <a:gd name="connsiteY56" fmla="*/ 563947 h 1027260"/>
              <a:gd name="connsiteX57" fmla="*/ 6946388 w 10753706"/>
              <a:gd name="connsiteY57" fmla="*/ 665244 h 1027260"/>
              <a:gd name="connsiteX58" fmla="*/ 6741704 w 10753706"/>
              <a:gd name="connsiteY58" fmla="*/ 679365 h 1027260"/>
              <a:gd name="connsiteX59" fmla="*/ 6624680 w 10753706"/>
              <a:gd name="connsiteY59" fmla="*/ 677674 h 1027260"/>
              <a:gd name="connsiteX60" fmla="*/ 6605700 w 10753706"/>
              <a:gd name="connsiteY60" fmla="*/ 683566 h 1027260"/>
              <a:gd name="connsiteX61" fmla="*/ 6576922 w 10753706"/>
              <a:gd name="connsiteY61" fmla="*/ 683030 h 1027260"/>
              <a:gd name="connsiteX62" fmla="*/ 6405123 w 10753706"/>
              <a:gd name="connsiteY62" fmla="*/ 721946 h 1027260"/>
              <a:gd name="connsiteX63" fmla="*/ 6368938 w 10753706"/>
              <a:gd name="connsiteY63" fmla="*/ 717341 h 1027260"/>
              <a:gd name="connsiteX64" fmla="*/ 6295102 w 10753706"/>
              <a:gd name="connsiteY64" fmla="*/ 729508 h 1027260"/>
              <a:gd name="connsiteX65" fmla="*/ 6202084 w 10753706"/>
              <a:gd name="connsiteY65" fmla="*/ 767091 h 1027260"/>
              <a:gd name="connsiteX66" fmla="*/ 6067157 w 10753706"/>
              <a:gd name="connsiteY66" fmla="*/ 790339 h 1027260"/>
              <a:gd name="connsiteX67" fmla="*/ 6061443 w 10753706"/>
              <a:gd name="connsiteY67" fmla="*/ 796151 h 1027260"/>
              <a:gd name="connsiteX68" fmla="*/ 6051406 w 10753706"/>
              <a:gd name="connsiteY68" fmla="*/ 800684 h 1027260"/>
              <a:gd name="connsiteX69" fmla="*/ 6049097 w 10753706"/>
              <a:gd name="connsiteY69" fmla="*/ 800636 h 1027260"/>
              <a:gd name="connsiteX70" fmla="*/ 6034222 w 10753706"/>
              <a:gd name="connsiteY70" fmla="*/ 804110 h 1027260"/>
              <a:gd name="connsiteX71" fmla="*/ 6033121 w 10753706"/>
              <a:gd name="connsiteY71" fmla="*/ 806078 h 1027260"/>
              <a:gd name="connsiteX72" fmla="*/ 6023593 w 10753706"/>
              <a:gd name="connsiteY72" fmla="*/ 808842 h 1027260"/>
              <a:gd name="connsiteX73" fmla="*/ 6006639 w 10753706"/>
              <a:gd name="connsiteY73" fmla="*/ 815304 h 1027260"/>
              <a:gd name="connsiteX74" fmla="*/ 6001762 w 10753706"/>
              <a:gd name="connsiteY74" fmla="*/ 815557 h 1027260"/>
              <a:gd name="connsiteX75" fmla="*/ 5973534 w 10753706"/>
              <a:gd name="connsiteY75" fmla="*/ 823815 h 1027260"/>
              <a:gd name="connsiteX76" fmla="*/ 5972336 w 10753706"/>
              <a:gd name="connsiteY76" fmla="*/ 823476 h 1027260"/>
              <a:gd name="connsiteX77" fmla="*/ 5960841 w 10753706"/>
              <a:gd name="connsiteY77" fmla="*/ 823819 h 1027260"/>
              <a:gd name="connsiteX78" fmla="*/ 5940719 w 10753706"/>
              <a:gd name="connsiteY78" fmla="*/ 825514 h 1027260"/>
              <a:gd name="connsiteX79" fmla="*/ 5884298 w 10753706"/>
              <a:gd name="connsiteY79" fmla="*/ 823806 h 1027260"/>
              <a:gd name="connsiteX80" fmla="*/ 5854779 w 10753706"/>
              <a:gd name="connsiteY80" fmla="*/ 832365 h 1027260"/>
              <a:gd name="connsiteX81" fmla="*/ 5848382 w 10753706"/>
              <a:gd name="connsiteY81" fmla="*/ 833844 h 1027260"/>
              <a:gd name="connsiteX82" fmla="*/ 5848066 w 10753706"/>
              <a:gd name="connsiteY82" fmla="*/ 833772 h 1027260"/>
              <a:gd name="connsiteX83" fmla="*/ 5840944 w 10753706"/>
              <a:gd name="connsiteY83" fmla="*/ 835132 h 1027260"/>
              <a:gd name="connsiteX84" fmla="*/ 5836719 w 10753706"/>
              <a:gd name="connsiteY84" fmla="*/ 836539 h 1027260"/>
              <a:gd name="connsiteX85" fmla="*/ 5824311 w 10753706"/>
              <a:gd name="connsiteY85" fmla="*/ 839408 h 1027260"/>
              <a:gd name="connsiteX86" fmla="*/ 5818788 w 10753706"/>
              <a:gd name="connsiteY86" fmla="*/ 839727 h 1027260"/>
              <a:gd name="connsiteX87" fmla="*/ 5763953 w 10753706"/>
              <a:gd name="connsiteY87" fmla="*/ 834282 h 1027260"/>
              <a:gd name="connsiteX88" fmla="*/ 5667748 w 10753706"/>
              <a:gd name="connsiteY88" fmla="*/ 840211 h 1027260"/>
              <a:gd name="connsiteX89" fmla="*/ 5573108 w 10753706"/>
              <a:gd name="connsiteY89" fmla="*/ 847611 h 1027260"/>
              <a:gd name="connsiteX90" fmla="*/ 5539137 w 10753706"/>
              <a:gd name="connsiteY90" fmla="*/ 851033 h 1027260"/>
              <a:gd name="connsiteX91" fmla="*/ 5510651 w 10753706"/>
              <a:gd name="connsiteY91" fmla="*/ 844215 h 1027260"/>
              <a:gd name="connsiteX92" fmla="*/ 5457331 w 10753706"/>
              <a:gd name="connsiteY92" fmla="*/ 839159 h 1027260"/>
              <a:gd name="connsiteX93" fmla="*/ 5410613 w 10753706"/>
              <a:gd name="connsiteY93" fmla="*/ 834358 h 1027260"/>
              <a:gd name="connsiteX94" fmla="*/ 5370040 w 10753706"/>
              <a:gd name="connsiteY94" fmla="*/ 862127 h 1027260"/>
              <a:gd name="connsiteX95" fmla="*/ 5318778 w 10753706"/>
              <a:gd name="connsiteY95" fmla="*/ 855310 h 1027260"/>
              <a:gd name="connsiteX96" fmla="*/ 5298645 w 10753706"/>
              <a:gd name="connsiteY96" fmla="*/ 855171 h 1027260"/>
              <a:gd name="connsiteX97" fmla="*/ 5253828 w 10753706"/>
              <a:gd name="connsiteY97" fmla="*/ 859670 h 1027260"/>
              <a:gd name="connsiteX98" fmla="*/ 5216955 w 10753706"/>
              <a:gd name="connsiteY98" fmla="*/ 866245 h 1027260"/>
              <a:gd name="connsiteX99" fmla="*/ 5214344 w 10753706"/>
              <a:gd name="connsiteY99" fmla="*/ 868102 h 1027260"/>
              <a:gd name="connsiteX100" fmla="*/ 5195561 w 10753706"/>
              <a:gd name="connsiteY100" fmla="*/ 869949 h 1027260"/>
              <a:gd name="connsiteX101" fmla="*/ 5182555 w 10753706"/>
              <a:gd name="connsiteY101" fmla="*/ 873542 h 1027260"/>
              <a:gd name="connsiteX102" fmla="*/ 5172552 w 10753706"/>
              <a:gd name="connsiteY102" fmla="*/ 878801 h 1027260"/>
              <a:gd name="connsiteX103" fmla="*/ 5027993 w 10753706"/>
              <a:gd name="connsiteY103" fmla="*/ 889666 h 1027260"/>
              <a:gd name="connsiteX104" fmla="*/ 4939844 w 10753706"/>
              <a:gd name="connsiteY104" fmla="*/ 934802 h 1027260"/>
              <a:gd name="connsiteX105" fmla="*/ 4792576 w 10753706"/>
              <a:gd name="connsiteY105" fmla="*/ 934820 h 1027260"/>
              <a:gd name="connsiteX106" fmla="*/ 4602423 w 10753706"/>
              <a:gd name="connsiteY106" fmla="*/ 958063 h 1027260"/>
              <a:gd name="connsiteX107" fmla="*/ 4290656 w 10753706"/>
              <a:gd name="connsiteY107" fmla="*/ 969152 h 1027260"/>
              <a:gd name="connsiteX108" fmla="*/ 3952334 w 10753706"/>
              <a:gd name="connsiteY108" fmla="*/ 954043 h 1027260"/>
              <a:gd name="connsiteX109" fmla="*/ 3858560 w 10753706"/>
              <a:gd name="connsiteY109" fmla="*/ 948781 h 1027260"/>
              <a:gd name="connsiteX110" fmla="*/ 3846597 w 10753706"/>
              <a:gd name="connsiteY110" fmla="*/ 948382 h 1027260"/>
              <a:gd name="connsiteX111" fmla="*/ 3736044 w 10753706"/>
              <a:gd name="connsiteY111" fmla="*/ 947759 h 1027260"/>
              <a:gd name="connsiteX112" fmla="*/ 3713136 w 10753706"/>
              <a:gd name="connsiteY112" fmla="*/ 946963 h 1027260"/>
              <a:gd name="connsiteX113" fmla="*/ 3695939 w 10753706"/>
              <a:gd name="connsiteY113" fmla="*/ 943639 h 1027260"/>
              <a:gd name="connsiteX114" fmla="*/ 3694125 w 10753706"/>
              <a:gd name="connsiteY114" fmla="*/ 940567 h 1027260"/>
              <a:gd name="connsiteX115" fmla="*/ 3681925 w 10753706"/>
              <a:gd name="connsiteY115" fmla="*/ 939706 h 1027260"/>
              <a:gd name="connsiteX116" fmla="*/ 3679204 w 10753706"/>
              <a:gd name="connsiteY116" fmla="*/ 938926 h 1027260"/>
              <a:gd name="connsiteX117" fmla="*/ 3615656 w 10753706"/>
              <a:gd name="connsiteY117" fmla="*/ 940320 h 1027260"/>
              <a:gd name="connsiteX118" fmla="*/ 3567983 w 10753706"/>
              <a:gd name="connsiteY118" fmla="*/ 935596 h 1027260"/>
              <a:gd name="connsiteX119" fmla="*/ 3422423 w 10753706"/>
              <a:gd name="connsiteY119" fmla="*/ 932129 h 1027260"/>
              <a:gd name="connsiteX120" fmla="*/ 3310925 w 10753706"/>
              <a:gd name="connsiteY120" fmla="*/ 911072 h 1027260"/>
              <a:gd name="connsiteX121" fmla="*/ 3139421 w 10753706"/>
              <a:gd name="connsiteY121" fmla="*/ 934151 h 1027260"/>
              <a:gd name="connsiteX122" fmla="*/ 2996922 w 10753706"/>
              <a:gd name="connsiteY122" fmla="*/ 927537 h 1027260"/>
              <a:gd name="connsiteX123" fmla="*/ 2982785 w 10753706"/>
              <a:gd name="connsiteY123" fmla="*/ 931453 h 1027260"/>
              <a:gd name="connsiteX124" fmla="*/ 2967478 w 10753706"/>
              <a:gd name="connsiteY124" fmla="*/ 933397 h 1027260"/>
              <a:gd name="connsiteX125" fmla="*/ 2948552 w 10753706"/>
              <a:gd name="connsiteY125" fmla="*/ 932961 h 1027260"/>
              <a:gd name="connsiteX126" fmla="*/ 2944404 w 10753706"/>
              <a:gd name="connsiteY126" fmla="*/ 934452 h 1027260"/>
              <a:gd name="connsiteX127" fmla="*/ 2908608 w 10753706"/>
              <a:gd name="connsiteY127" fmla="*/ 937205 h 1027260"/>
              <a:gd name="connsiteX128" fmla="*/ 2904443 w 10753706"/>
              <a:gd name="connsiteY128" fmla="*/ 936455 h 1027260"/>
              <a:gd name="connsiteX129" fmla="*/ 2868935 w 10753706"/>
              <a:gd name="connsiteY129" fmla="*/ 938022 h 1027260"/>
              <a:gd name="connsiteX130" fmla="*/ 2868586 w 10753706"/>
              <a:gd name="connsiteY130" fmla="*/ 937487 h 1027260"/>
              <a:gd name="connsiteX131" fmla="*/ 2859191 w 10753706"/>
              <a:gd name="connsiteY131" fmla="*/ 935503 h 1027260"/>
              <a:gd name="connsiteX132" fmla="*/ 2840915 w 10753706"/>
              <a:gd name="connsiteY132" fmla="*/ 932977 h 1027260"/>
              <a:gd name="connsiteX133" fmla="*/ 2763509 w 10753706"/>
              <a:gd name="connsiteY133" fmla="*/ 921850 h 1027260"/>
              <a:gd name="connsiteX134" fmla="*/ 2756121 w 10753706"/>
              <a:gd name="connsiteY134" fmla="*/ 921864 h 1027260"/>
              <a:gd name="connsiteX135" fmla="*/ 2755998 w 10753706"/>
              <a:gd name="connsiteY135" fmla="*/ 921739 h 1027260"/>
              <a:gd name="connsiteX136" fmla="*/ 2748255 w 10753706"/>
              <a:gd name="connsiteY136" fmla="*/ 921505 h 1027260"/>
              <a:gd name="connsiteX137" fmla="*/ 2694601 w 10753706"/>
              <a:gd name="connsiteY137" fmla="*/ 915575 h 1027260"/>
              <a:gd name="connsiteX138" fmla="*/ 2635357 w 10753706"/>
              <a:gd name="connsiteY138" fmla="*/ 910976 h 1027260"/>
              <a:gd name="connsiteX139" fmla="*/ 2601047 w 10753706"/>
              <a:gd name="connsiteY139" fmla="*/ 910263 h 1027260"/>
              <a:gd name="connsiteX140" fmla="*/ 2507482 w 10753706"/>
              <a:gd name="connsiteY140" fmla="*/ 906211 h 1027260"/>
              <a:gd name="connsiteX141" fmla="*/ 2413884 w 10753706"/>
              <a:gd name="connsiteY141" fmla="*/ 900545 h 1027260"/>
              <a:gd name="connsiteX142" fmla="*/ 2368912 w 10753706"/>
              <a:gd name="connsiteY142" fmla="*/ 888755 h 1027260"/>
              <a:gd name="connsiteX143" fmla="*/ 2349490 w 10753706"/>
              <a:gd name="connsiteY143" fmla="*/ 889719 h 1027260"/>
              <a:gd name="connsiteX144" fmla="*/ 2344290 w 10753706"/>
              <a:gd name="connsiteY144" fmla="*/ 890584 h 1027260"/>
              <a:gd name="connsiteX145" fmla="*/ 2336488 w 10753706"/>
              <a:gd name="connsiteY145" fmla="*/ 891058 h 1027260"/>
              <a:gd name="connsiteX146" fmla="*/ 2329015 w 10753706"/>
              <a:gd name="connsiteY146" fmla="*/ 891627 h 1027260"/>
              <a:gd name="connsiteX147" fmla="*/ 2293898 w 10753706"/>
              <a:gd name="connsiteY147" fmla="*/ 896431 h 1027260"/>
              <a:gd name="connsiteX148" fmla="*/ 2243927 w 10753706"/>
              <a:gd name="connsiteY148" fmla="*/ 888076 h 1027260"/>
              <a:gd name="connsiteX149" fmla="*/ 2223920 w 10753706"/>
              <a:gd name="connsiteY149" fmla="*/ 887331 h 1027260"/>
              <a:gd name="connsiteX150" fmla="*/ 2213081 w 10753706"/>
              <a:gd name="connsiteY150" fmla="*/ 886302 h 1027260"/>
              <a:gd name="connsiteX151" fmla="*/ 2212307 w 10753706"/>
              <a:gd name="connsiteY151" fmla="*/ 885829 h 1027260"/>
              <a:gd name="connsiteX152" fmla="*/ 2152321 w 10753706"/>
              <a:gd name="connsiteY152" fmla="*/ 894418 h 1027260"/>
              <a:gd name="connsiteX153" fmla="*/ 2140985 w 10753706"/>
              <a:gd name="connsiteY153" fmla="*/ 895968 h 1027260"/>
              <a:gd name="connsiteX154" fmla="*/ 2121210 w 10753706"/>
              <a:gd name="connsiteY154" fmla="*/ 899354 h 1027260"/>
              <a:gd name="connsiteX155" fmla="*/ 2119146 w 10753706"/>
              <a:gd name="connsiteY155" fmla="*/ 899033 h 1027260"/>
              <a:gd name="connsiteX156" fmla="*/ 2105666 w 10753706"/>
              <a:gd name="connsiteY156" fmla="*/ 902240 h 1027260"/>
              <a:gd name="connsiteX157" fmla="*/ 2094924 w 10753706"/>
              <a:gd name="connsiteY157" fmla="*/ 907203 h 1027260"/>
              <a:gd name="connsiteX158" fmla="*/ 1949478 w 10753706"/>
              <a:gd name="connsiteY158" fmla="*/ 913748 h 1027260"/>
              <a:gd name="connsiteX159" fmla="*/ 1749684 w 10753706"/>
              <a:gd name="connsiteY159" fmla="*/ 942223 h 1027260"/>
              <a:gd name="connsiteX160" fmla="*/ 1585576 w 10753706"/>
              <a:gd name="connsiteY160" fmla="*/ 954170 h 1027260"/>
              <a:gd name="connsiteX161" fmla="*/ 1476250 w 10753706"/>
              <a:gd name="connsiteY161" fmla="*/ 950653 h 1027260"/>
              <a:gd name="connsiteX162" fmla="*/ 1433927 w 10753706"/>
              <a:gd name="connsiteY162" fmla="*/ 959926 h 1027260"/>
              <a:gd name="connsiteX163" fmla="*/ 1414893 w 10753706"/>
              <a:gd name="connsiteY163" fmla="*/ 957671 h 1027260"/>
              <a:gd name="connsiteX164" fmla="*/ 1411585 w 10753706"/>
              <a:gd name="connsiteY164" fmla="*/ 957179 h 1027260"/>
              <a:gd name="connsiteX165" fmla="*/ 1398896 w 10753706"/>
              <a:gd name="connsiteY165" fmla="*/ 957460 h 1027260"/>
              <a:gd name="connsiteX166" fmla="*/ 1394632 w 10753706"/>
              <a:gd name="connsiteY166" fmla="*/ 954725 h 1027260"/>
              <a:gd name="connsiteX167" fmla="*/ 1375043 w 10753706"/>
              <a:gd name="connsiteY167" fmla="*/ 953132 h 1027260"/>
              <a:gd name="connsiteX168" fmla="*/ 1351876 w 10753706"/>
              <a:gd name="connsiteY168" fmla="*/ 954436 h 1027260"/>
              <a:gd name="connsiteX169" fmla="*/ 1242676 w 10753706"/>
              <a:gd name="connsiteY169" fmla="*/ 963767 h 1027260"/>
              <a:gd name="connsiteX170" fmla="*/ 1205993 w 10753706"/>
              <a:gd name="connsiteY170" fmla="*/ 974080 h 1027260"/>
              <a:gd name="connsiteX171" fmla="*/ 1052221 w 10753706"/>
              <a:gd name="connsiteY171" fmla="*/ 963954 h 1027260"/>
              <a:gd name="connsiteX172" fmla="*/ 968270 w 10753706"/>
              <a:gd name="connsiteY172" fmla="*/ 964761 h 1027260"/>
              <a:gd name="connsiteX173" fmla="*/ 874493 w 10753706"/>
              <a:gd name="connsiteY173" fmla="*/ 998122 h 1027260"/>
              <a:gd name="connsiteX174" fmla="*/ 814411 w 10753706"/>
              <a:gd name="connsiteY174" fmla="*/ 1007391 h 1027260"/>
              <a:gd name="connsiteX175" fmla="*/ 688604 w 10753706"/>
              <a:gd name="connsiteY175" fmla="*/ 1015631 h 1027260"/>
              <a:gd name="connsiteX176" fmla="*/ 618171 w 10753706"/>
              <a:gd name="connsiteY176" fmla="*/ 1027260 h 1027260"/>
              <a:gd name="connsiteX177" fmla="*/ 570379 w 10753706"/>
              <a:gd name="connsiteY177" fmla="*/ 1023487 h 1027260"/>
              <a:gd name="connsiteX178" fmla="*/ 482519 w 10753706"/>
              <a:gd name="connsiteY178" fmla="*/ 1002108 h 1027260"/>
              <a:gd name="connsiteX179" fmla="*/ 475319 w 10753706"/>
              <a:gd name="connsiteY179" fmla="*/ 1009922 h 1027260"/>
              <a:gd name="connsiteX180" fmla="*/ 431104 w 10753706"/>
              <a:gd name="connsiteY180" fmla="*/ 1009317 h 1027260"/>
              <a:gd name="connsiteX181" fmla="*/ 363782 w 10753706"/>
              <a:gd name="connsiteY181" fmla="*/ 1007585 h 1027260"/>
              <a:gd name="connsiteX182" fmla="*/ 325533 w 10753706"/>
              <a:gd name="connsiteY182" fmla="*/ 1008502 h 1027260"/>
              <a:gd name="connsiteX183" fmla="*/ 220429 w 10753706"/>
              <a:gd name="connsiteY183" fmla="*/ 1008927 h 1027260"/>
              <a:gd name="connsiteX184" fmla="*/ 114676 w 10753706"/>
              <a:gd name="connsiteY184" fmla="*/ 1007765 h 1027260"/>
              <a:gd name="connsiteX185" fmla="*/ 13470 w 10753706"/>
              <a:gd name="connsiteY185" fmla="*/ 998544 h 1027260"/>
              <a:gd name="connsiteX186" fmla="*/ 0 w 10753706"/>
              <a:gd name="connsiteY186" fmla="*/ 997355 h 1027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</a:cxnLst>
            <a:rect l="l" t="t" r="r" b="b"/>
            <a:pathLst>
              <a:path w="10753706" h="1027260">
                <a:moveTo>
                  <a:pt x="0" y="0"/>
                </a:moveTo>
                <a:lnTo>
                  <a:pt x="10753706" y="0"/>
                </a:lnTo>
                <a:lnTo>
                  <a:pt x="10748809" y="2522"/>
                </a:lnTo>
                <a:cubicBezTo>
                  <a:pt x="10744031" y="4644"/>
                  <a:pt x="10737551" y="7204"/>
                  <a:pt x="10725330" y="11977"/>
                </a:cubicBezTo>
                <a:cubicBezTo>
                  <a:pt x="10700888" y="21523"/>
                  <a:pt x="10652058" y="39304"/>
                  <a:pt x="10615423" y="52967"/>
                </a:cubicBezTo>
                <a:cubicBezTo>
                  <a:pt x="10598524" y="49017"/>
                  <a:pt x="10550674" y="61360"/>
                  <a:pt x="10533936" y="53095"/>
                </a:cubicBezTo>
                <a:cubicBezTo>
                  <a:pt x="10519435" y="55674"/>
                  <a:pt x="10480156" y="49393"/>
                  <a:pt x="10466876" y="45180"/>
                </a:cubicBezTo>
                <a:cubicBezTo>
                  <a:pt x="10443145" y="68059"/>
                  <a:pt x="10382269" y="71294"/>
                  <a:pt x="10355090" y="89741"/>
                </a:cubicBezTo>
                <a:cubicBezTo>
                  <a:pt x="10286222" y="95376"/>
                  <a:pt x="10146285" y="63529"/>
                  <a:pt x="10087145" y="66115"/>
                </a:cubicBezTo>
                <a:cubicBezTo>
                  <a:pt x="10067575" y="79584"/>
                  <a:pt x="10043111" y="68921"/>
                  <a:pt x="10015902" y="76178"/>
                </a:cubicBezTo>
                <a:cubicBezTo>
                  <a:pt x="9952302" y="84628"/>
                  <a:pt x="9893286" y="103337"/>
                  <a:pt x="9806005" y="102435"/>
                </a:cubicBezTo>
                <a:cubicBezTo>
                  <a:pt x="9782247" y="141133"/>
                  <a:pt x="9674787" y="151643"/>
                  <a:pt x="9602583" y="179170"/>
                </a:cubicBezTo>
                <a:cubicBezTo>
                  <a:pt x="9557658" y="187584"/>
                  <a:pt x="9478290" y="154235"/>
                  <a:pt x="9469719" y="174721"/>
                </a:cubicBezTo>
                <a:cubicBezTo>
                  <a:pt x="9443779" y="165070"/>
                  <a:pt x="9431317" y="185692"/>
                  <a:pt x="9408692" y="189513"/>
                </a:cubicBezTo>
                <a:cubicBezTo>
                  <a:pt x="9387154" y="183843"/>
                  <a:pt x="9380475" y="191089"/>
                  <a:pt x="9364151" y="194072"/>
                </a:cubicBezTo>
                <a:cubicBezTo>
                  <a:pt x="9354686" y="190222"/>
                  <a:pt x="9340485" y="191782"/>
                  <a:pt x="9337751" y="197579"/>
                </a:cubicBezTo>
                <a:cubicBezTo>
                  <a:pt x="9349566" y="209270"/>
                  <a:pt x="9297468" y="207714"/>
                  <a:pt x="9297166" y="216558"/>
                </a:cubicBezTo>
                <a:cubicBezTo>
                  <a:pt x="9269057" y="220999"/>
                  <a:pt x="9139630" y="221783"/>
                  <a:pt x="9123859" y="237356"/>
                </a:cubicBezTo>
                <a:cubicBezTo>
                  <a:pt x="9068176" y="249209"/>
                  <a:pt x="8975349" y="235349"/>
                  <a:pt x="8950741" y="238020"/>
                </a:cubicBezTo>
                <a:cubicBezTo>
                  <a:pt x="8916265" y="215428"/>
                  <a:pt x="8822808" y="292026"/>
                  <a:pt x="8718236" y="303148"/>
                </a:cubicBezTo>
                <a:cubicBezTo>
                  <a:pt x="8703111" y="302060"/>
                  <a:pt x="8695551" y="302792"/>
                  <a:pt x="8694011" y="308812"/>
                </a:cubicBezTo>
                <a:cubicBezTo>
                  <a:pt x="8661810" y="312764"/>
                  <a:pt x="8637956" y="329628"/>
                  <a:pt x="8611976" y="324819"/>
                </a:cubicBezTo>
                <a:cubicBezTo>
                  <a:pt x="8621849" y="336388"/>
                  <a:pt x="8562809" y="325917"/>
                  <a:pt x="8562074" y="337971"/>
                </a:cubicBezTo>
                <a:cubicBezTo>
                  <a:pt x="8543699" y="343978"/>
                  <a:pt x="8511321" y="356396"/>
                  <a:pt x="8501724" y="360865"/>
                </a:cubicBezTo>
                <a:lnTo>
                  <a:pt x="8504489" y="364790"/>
                </a:lnTo>
                <a:lnTo>
                  <a:pt x="8492774" y="366181"/>
                </a:lnTo>
                <a:lnTo>
                  <a:pt x="8466405" y="368724"/>
                </a:lnTo>
                <a:cubicBezTo>
                  <a:pt x="8455454" y="372229"/>
                  <a:pt x="8440175" y="385805"/>
                  <a:pt x="8427069" y="387211"/>
                </a:cubicBezTo>
                <a:cubicBezTo>
                  <a:pt x="8400442" y="392215"/>
                  <a:pt x="8397079" y="382989"/>
                  <a:pt x="8387766" y="377161"/>
                </a:cubicBezTo>
                <a:cubicBezTo>
                  <a:pt x="8369233" y="378548"/>
                  <a:pt x="8334756" y="390869"/>
                  <a:pt x="8315874" y="395527"/>
                </a:cubicBezTo>
                <a:cubicBezTo>
                  <a:pt x="8306664" y="400500"/>
                  <a:pt x="8272845" y="393679"/>
                  <a:pt x="8274474" y="405112"/>
                </a:cubicBezTo>
                <a:cubicBezTo>
                  <a:pt x="8255483" y="406194"/>
                  <a:pt x="8244963" y="408376"/>
                  <a:pt x="8234664" y="410219"/>
                </a:cubicBezTo>
                <a:lnTo>
                  <a:pt x="8211268" y="416791"/>
                </a:lnTo>
                <a:cubicBezTo>
                  <a:pt x="8204720" y="419941"/>
                  <a:pt x="8197411" y="422004"/>
                  <a:pt x="8188615" y="421755"/>
                </a:cubicBezTo>
                <a:lnTo>
                  <a:pt x="8179981" y="420402"/>
                </a:lnTo>
                <a:lnTo>
                  <a:pt x="8179307" y="422516"/>
                </a:lnTo>
                <a:cubicBezTo>
                  <a:pt x="8179027" y="425797"/>
                  <a:pt x="8175790" y="448341"/>
                  <a:pt x="8147929" y="450302"/>
                </a:cubicBezTo>
                <a:cubicBezTo>
                  <a:pt x="8130300" y="457967"/>
                  <a:pt x="8114933" y="461015"/>
                  <a:pt x="8089136" y="465283"/>
                </a:cubicBezTo>
                <a:cubicBezTo>
                  <a:pt x="8072810" y="465920"/>
                  <a:pt x="8069376" y="451569"/>
                  <a:pt x="8049973" y="454121"/>
                </a:cubicBezTo>
                <a:cubicBezTo>
                  <a:pt x="7974508" y="471465"/>
                  <a:pt x="8006050" y="447139"/>
                  <a:pt x="7965913" y="464415"/>
                </a:cubicBezTo>
                <a:cubicBezTo>
                  <a:pt x="7958234" y="466025"/>
                  <a:pt x="7951405" y="465800"/>
                  <a:pt x="7945093" y="464798"/>
                </a:cubicBezTo>
                <a:lnTo>
                  <a:pt x="7935335" y="462442"/>
                </a:lnTo>
                <a:lnTo>
                  <a:pt x="7904779" y="471429"/>
                </a:lnTo>
                <a:cubicBezTo>
                  <a:pt x="7889387" y="474999"/>
                  <a:pt x="7872867" y="477951"/>
                  <a:pt x="7855604" y="480199"/>
                </a:cubicBezTo>
                <a:cubicBezTo>
                  <a:pt x="7850005" y="476378"/>
                  <a:pt x="7838628" y="483595"/>
                  <a:pt x="7832630" y="485371"/>
                </a:cubicBezTo>
                <a:cubicBezTo>
                  <a:pt x="7831473" y="482645"/>
                  <a:pt x="7816623" y="482661"/>
                  <a:pt x="7812438" y="485391"/>
                </a:cubicBezTo>
                <a:cubicBezTo>
                  <a:pt x="7709470" y="505049"/>
                  <a:pt x="7759426" y="473956"/>
                  <a:pt x="7701399" y="495197"/>
                </a:cubicBezTo>
                <a:cubicBezTo>
                  <a:pt x="7690986" y="496989"/>
                  <a:pt x="7682397" y="496365"/>
                  <a:pt x="7674778" y="494723"/>
                </a:cubicBezTo>
                <a:lnTo>
                  <a:pt x="7660445" y="490194"/>
                </a:lnTo>
                <a:lnTo>
                  <a:pt x="7651781" y="493084"/>
                </a:lnTo>
                <a:cubicBezTo>
                  <a:pt x="7616113" y="496548"/>
                  <a:pt x="7603273" y="491735"/>
                  <a:pt x="7584807" y="499490"/>
                </a:cubicBezTo>
                <a:cubicBezTo>
                  <a:pt x="7549256" y="490212"/>
                  <a:pt x="7563949" y="500167"/>
                  <a:pt x="7541324" y="504184"/>
                </a:cubicBezTo>
                <a:cubicBezTo>
                  <a:pt x="7523851" y="508307"/>
                  <a:pt x="7559546" y="509825"/>
                  <a:pt x="7541756" y="512184"/>
                </a:cubicBezTo>
                <a:cubicBezTo>
                  <a:pt x="7520963" y="510864"/>
                  <a:pt x="7525755" y="520497"/>
                  <a:pt x="7503906" y="518551"/>
                </a:cubicBezTo>
                <a:cubicBezTo>
                  <a:pt x="7505924" y="510774"/>
                  <a:pt x="7464361" y="523683"/>
                  <a:pt x="7460411" y="517415"/>
                </a:cubicBezTo>
                <a:lnTo>
                  <a:pt x="7460116" y="517548"/>
                </a:lnTo>
                <a:cubicBezTo>
                  <a:pt x="7447785" y="530928"/>
                  <a:pt x="7310141" y="550568"/>
                  <a:pt x="7297810" y="563947"/>
                </a:cubicBezTo>
                <a:cubicBezTo>
                  <a:pt x="7221791" y="605698"/>
                  <a:pt x="7039072" y="646008"/>
                  <a:pt x="6946388" y="665244"/>
                </a:cubicBezTo>
                <a:cubicBezTo>
                  <a:pt x="6853704" y="684480"/>
                  <a:pt x="6804875" y="677485"/>
                  <a:pt x="6741704" y="679365"/>
                </a:cubicBezTo>
                <a:lnTo>
                  <a:pt x="6624680" y="677674"/>
                </a:lnTo>
                <a:lnTo>
                  <a:pt x="6605700" y="683566"/>
                </a:lnTo>
                <a:cubicBezTo>
                  <a:pt x="6603309" y="685184"/>
                  <a:pt x="6599550" y="685647"/>
                  <a:pt x="6576922" y="683030"/>
                </a:cubicBezTo>
                <a:cubicBezTo>
                  <a:pt x="6527275" y="698355"/>
                  <a:pt x="6440981" y="702347"/>
                  <a:pt x="6405123" y="721946"/>
                </a:cubicBezTo>
                <a:cubicBezTo>
                  <a:pt x="6407963" y="715467"/>
                  <a:pt x="6383450" y="712913"/>
                  <a:pt x="6368938" y="717341"/>
                </a:cubicBezTo>
                <a:cubicBezTo>
                  <a:pt x="6377914" y="692119"/>
                  <a:pt x="6315316" y="744281"/>
                  <a:pt x="6295102" y="729508"/>
                </a:cubicBezTo>
                <a:cubicBezTo>
                  <a:pt x="6300358" y="744473"/>
                  <a:pt x="6240070" y="776254"/>
                  <a:pt x="6202084" y="767091"/>
                </a:cubicBezTo>
                <a:cubicBezTo>
                  <a:pt x="6152826" y="774744"/>
                  <a:pt x="6122010" y="790367"/>
                  <a:pt x="6067157" y="790339"/>
                </a:cubicBezTo>
                <a:cubicBezTo>
                  <a:pt x="6066310" y="792484"/>
                  <a:pt x="6064283" y="794403"/>
                  <a:pt x="6061443" y="796151"/>
                </a:cubicBezTo>
                <a:lnTo>
                  <a:pt x="6051406" y="800684"/>
                </a:lnTo>
                <a:lnTo>
                  <a:pt x="6049097" y="800636"/>
                </a:lnTo>
                <a:cubicBezTo>
                  <a:pt x="6040408" y="801393"/>
                  <a:pt x="6036299" y="802645"/>
                  <a:pt x="6034222" y="804110"/>
                </a:cubicBezTo>
                <a:lnTo>
                  <a:pt x="6033121" y="806078"/>
                </a:lnTo>
                <a:lnTo>
                  <a:pt x="6023593" y="808842"/>
                </a:lnTo>
                <a:lnTo>
                  <a:pt x="6006639" y="815304"/>
                </a:lnTo>
                <a:lnTo>
                  <a:pt x="6001762" y="815557"/>
                </a:lnTo>
                <a:lnTo>
                  <a:pt x="5973534" y="823815"/>
                </a:lnTo>
                <a:lnTo>
                  <a:pt x="5972336" y="823476"/>
                </a:lnTo>
                <a:cubicBezTo>
                  <a:pt x="5969004" y="822901"/>
                  <a:pt x="5965329" y="822833"/>
                  <a:pt x="5960841" y="823819"/>
                </a:cubicBezTo>
                <a:cubicBezTo>
                  <a:pt x="5955860" y="815655"/>
                  <a:pt x="5953515" y="821882"/>
                  <a:pt x="5940719" y="825514"/>
                </a:cubicBezTo>
                <a:cubicBezTo>
                  <a:pt x="5930130" y="813644"/>
                  <a:pt x="5900943" y="827979"/>
                  <a:pt x="5884298" y="823806"/>
                </a:cubicBezTo>
                <a:cubicBezTo>
                  <a:pt x="5875133" y="826741"/>
                  <a:pt x="5865250" y="829630"/>
                  <a:pt x="5854779" y="832365"/>
                </a:cubicBezTo>
                <a:lnTo>
                  <a:pt x="5848382" y="833844"/>
                </a:lnTo>
                <a:lnTo>
                  <a:pt x="5848066" y="833772"/>
                </a:lnTo>
                <a:cubicBezTo>
                  <a:pt x="5846273" y="833879"/>
                  <a:pt x="5844018" y="834284"/>
                  <a:pt x="5840944" y="835132"/>
                </a:cubicBezTo>
                <a:lnTo>
                  <a:pt x="5836719" y="836539"/>
                </a:lnTo>
                <a:lnTo>
                  <a:pt x="5824311" y="839408"/>
                </a:lnTo>
                <a:lnTo>
                  <a:pt x="5818788" y="839727"/>
                </a:lnTo>
                <a:cubicBezTo>
                  <a:pt x="5797008" y="838594"/>
                  <a:pt x="5786883" y="822081"/>
                  <a:pt x="5763953" y="834282"/>
                </a:cubicBezTo>
                <a:cubicBezTo>
                  <a:pt x="5726813" y="837521"/>
                  <a:pt x="5699446" y="830949"/>
                  <a:pt x="5667748" y="840211"/>
                </a:cubicBezTo>
                <a:cubicBezTo>
                  <a:pt x="5632959" y="843205"/>
                  <a:pt x="5601436" y="842280"/>
                  <a:pt x="5573108" y="847611"/>
                </a:cubicBezTo>
                <a:cubicBezTo>
                  <a:pt x="5560030" y="845832"/>
                  <a:pt x="5549547" y="851598"/>
                  <a:pt x="5539137" y="851033"/>
                </a:cubicBezTo>
                <a:cubicBezTo>
                  <a:pt x="5528728" y="850467"/>
                  <a:pt x="5529256" y="837509"/>
                  <a:pt x="5510651" y="844215"/>
                </a:cubicBezTo>
                <a:cubicBezTo>
                  <a:pt x="5494241" y="833607"/>
                  <a:pt x="5466101" y="839171"/>
                  <a:pt x="5457331" y="839159"/>
                </a:cubicBezTo>
                <a:lnTo>
                  <a:pt x="5410613" y="834358"/>
                </a:lnTo>
                <a:lnTo>
                  <a:pt x="5370040" y="862127"/>
                </a:lnTo>
                <a:cubicBezTo>
                  <a:pt x="5357863" y="856469"/>
                  <a:pt x="5319115" y="868069"/>
                  <a:pt x="5318778" y="855310"/>
                </a:cubicBezTo>
                <a:cubicBezTo>
                  <a:pt x="5303920" y="857760"/>
                  <a:pt x="5296727" y="863736"/>
                  <a:pt x="5298645" y="855171"/>
                </a:cubicBezTo>
                <a:cubicBezTo>
                  <a:pt x="5287819" y="855897"/>
                  <a:pt x="5267444" y="857825"/>
                  <a:pt x="5253828" y="859670"/>
                </a:cubicBezTo>
                <a:lnTo>
                  <a:pt x="5216955" y="866245"/>
                </a:lnTo>
                <a:lnTo>
                  <a:pt x="5214344" y="868102"/>
                </a:lnTo>
                <a:cubicBezTo>
                  <a:pt x="5210778" y="868719"/>
                  <a:pt x="5200859" y="869042"/>
                  <a:pt x="5195561" y="869949"/>
                </a:cubicBezTo>
                <a:lnTo>
                  <a:pt x="5182555" y="873542"/>
                </a:lnTo>
                <a:cubicBezTo>
                  <a:pt x="5178496" y="875023"/>
                  <a:pt x="5175066" y="876746"/>
                  <a:pt x="5172552" y="878801"/>
                </a:cubicBezTo>
                <a:cubicBezTo>
                  <a:pt x="5121406" y="873797"/>
                  <a:pt x="5080096" y="886529"/>
                  <a:pt x="5027993" y="889666"/>
                </a:cubicBezTo>
                <a:cubicBezTo>
                  <a:pt x="4999924" y="877115"/>
                  <a:pt x="4946973" y="919452"/>
                  <a:pt x="4939844" y="934802"/>
                </a:cubicBezTo>
                <a:cubicBezTo>
                  <a:pt x="4895154" y="940701"/>
                  <a:pt x="4844006" y="928240"/>
                  <a:pt x="4792576" y="934820"/>
                </a:cubicBezTo>
                <a:lnTo>
                  <a:pt x="4602423" y="958063"/>
                </a:lnTo>
                <a:cubicBezTo>
                  <a:pt x="4488530" y="967131"/>
                  <a:pt x="4399004" y="969822"/>
                  <a:pt x="4290656" y="969152"/>
                </a:cubicBezTo>
                <a:cubicBezTo>
                  <a:pt x="4182308" y="968482"/>
                  <a:pt x="4046938" y="971167"/>
                  <a:pt x="3952334" y="954043"/>
                </a:cubicBezTo>
                <a:lnTo>
                  <a:pt x="3858560" y="948781"/>
                </a:lnTo>
                <a:lnTo>
                  <a:pt x="3846597" y="948382"/>
                </a:lnTo>
                <a:cubicBezTo>
                  <a:pt x="3807516" y="956616"/>
                  <a:pt x="3767475" y="941640"/>
                  <a:pt x="3736044" y="947759"/>
                </a:cubicBezTo>
                <a:cubicBezTo>
                  <a:pt x="3727323" y="948128"/>
                  <a:pt x="3719828" y="947771"/>
                  <a:pt x="3713136" y="946963"/>
                </a:cubicBezTo>
                <a:lnTo>
                  <a:pt x="3695939" y="943639"/>
                </a:lnTo>
                <a:lnTo>
                  <a:pt x="3694125" y="940567"/>
                </a:lnTo>
                <a:lnTo>
                  <a:pt x="3681925" y="939706"/>
                </a:lnTo>
                <a:lnTo>
                  <a:pt x="3679204" y="938926"/>
                </a:lnTo>
                <a:cubicBezTo>
                  <a:pt x="3668160" y="939028"/>
                  <a:pt x="3634193" y="940875"/>
                  <a:pt x="3615656" y="940320"/>
                </a:cubicBezTo>
                <a:cubicBezTo>
                  <a:pt x="3582626" y="936974"/>
                  <a:pt x="3593904" y="949140"/>
                  <a:pt x="3567983" y="935596"/>
                </a:cubicBezTo>
                <a:cubicBezTo>
                  <a:pt x="3504185" y="939048"/>
                  <a:pt x="3482818" y="922224"/>
                  <a:pt x="3422423" y="932129"/>
                </a:cubicBezTo>
                <a:cubicBezTo>
                  <a:pt x="3369166" y="933413"/>
                  <a:pt x="3329486" y="910108"/>
                  <a:pt x="3310925" y="911072"/>
                </a:cubicBezTo>
                <a:cubicBezTo>
                  <a:pt x="3261363" y="909787"/>
                  <a:pt x="3198415" y="933574"/>
                  <a:pt x="3139421" y="934151"/>
                </a:cubicBezTo>
                <a:cubicBezTo>
                  <a:pt x="3088799" y="931012"/>
                  <a:pt x="3038941" y="938464"/>
                  <a:pt x="2996922" y="927537"/>
                </a:cubicBezTo>
                <a:cubicBezTo>
                  <a:pt x="2992673" y="929234"/>
                  <a:pt x="2987900" y="930498"/>
                  <a:pt x="2982785" y="931453"/>
                </a:cubicBezTo>
                <a:lnTo>
                  <a:pt x="2967478" y="933397"/>
                </a:lnTo>
                <a:lnTo>
                  <a:pt x="2948552" y="932961"/>
                </a:lnTo>
                <a:lnTo>
                  <a:pt x="2944404" y="934452"/>
                </a:lnTo>
                <a:lnTo>
                  <a:pt x="2908608" y="937205"/>
                </a:lnTo>
                <a:lnTo>
                  <a:pt x="2904443" y="936455"/>
                </a:lnTo>
                <a:lnTo>
                  <a:pt x="2868935" y="938022"/>
                </a:lnTo>
                <a:lnTo>
                  <a:pt x="2868586" y="937487"/>
                </a:lnTo>
                <a:cubicBezTo>
                  <a:pt x="2866994" y="936327"/>
                  <a:pt x="2864292" y="935538"/>
                  <a:pt x="2859191" y="935503"/>
                </a:cubicBezTo>
                <a:cubicBezTo>
                  <a:pt x="2869075" y="927418"/>
                  <a:pt x="2856828" y="932364"/>
                  <a:pt x="2840915" y="932977"/>
                </a:cubicBezTo>
                <a:lnTo>
                  <a:pt x="2763509" y="921850"/>
                </a:lnTo>
                <a:lnTo>
                  <a:pt x="2756121" y="921864"/>
                </a:lnTo>
                <a:cubicBezTo>
                  <a:pt x="2756081" y="921822"/>
                  <a:pt x="2756039" y="921781"/>
                  <a:pt x="2755998" y="921739"/>
                </a:cubicBezTo>
                <a:cubicBezTo>
                  <a:pt x="2754445" y="921476"/>
                  <a:pt x="2752036" y="921380"/>
                  <a:pt x="2748255" y="921505"/>
                </a:cubicBezTo>
                <a:lnTo>
                  <a:pt x="2694601" y="915575"/>
                </a:lnTo>
                <a:cubicBezTo>
                  <a:pt x="2671223" y="919874"/>
                  <a:pt x="2666972" y="913376"/>
                  <a:pt x="2635357" y="910976"/>
                </a:cubicBezTo>
                <a:cubicBezTo>
                  <a:pt x="2621906" y="915051"/>
                  <a:pt x="2611315" y="913542"/>
                  <a:pt x="2601047" y="910263"/>
                </a:cubicBezTo>
                <a:cubicBezTo>
                  <a:pt x="2570084" y="912074"/>
                  <a:pt x="2542135" y="907435"/>
                  <a:pt x="2507482" y="906211"/>
                </a:cubicBezTo>
                <a:cubicBezTo>
                  <a:pt x="2469706" y="911437"/>
                  <a:pt x="2450920" y="901812"/>
                  <a:pt x="2413884" y="900545"/>
                </a:cubicBezTo>
                <a:cubicBezTo>
                  <a:pt x="2381338" y="909664"/>
                  <a:pt x="2387753" y="892438"/>
                  <a:pt x="2368912" y="888755"/>
                </a:cubicBezTo>
                <a:lnTo>
                  <a:pt x="2349490" y="889719"/>
                </a:lnTo>
                <a:lnTo>
                  <a:pt x="2344290" y="890584"/>
                </a:lnTo>
                <a:cubicBezTo>
                  <a:pt x="2340673" y="891041"/>
                  <a:pt x="2338228" y="891167"/>
                  <a:pt x="2336488" y="891058"/>
                </a:cubicBezTo>
                <a:lnTo>
                  <a:pt x="2329015" y="891627"/>
                </a:lnTo>
                <a:cubicBezTo>
                  <a:pt x="2316843" y="893039"/>
                  <a:pt x="2305064" y="894669"/>
                  <a:pt x="2293898" y="896431"/>
                </a:cubicBezTo>
                <a:cubicBezTo>
                  <a:pt x="2282637" y="890404"/>
                  <a:pt x="2242346" y="900851"/>
                  <a:pt x="2243927" y="888076"/>
                </a:cubicBezTo>
                <a:cubicBezTo>
                  <a:pt x="2228778" y="890081"/>
                  <a:pt x="2220725" y="895845"/>
                  <a:pt x="2223920" y="887331"/>
                </a:cubicBezTo>
                <a:cubicBezTo>
                  <a:pt x="2218877" y="887756"/>
                  <a:pt x="2215583" y="887254"/>
                  <a:pt x="2213081" y="886302"/>
                </a:cubicBezTo>
                <a:lnTo>
                  <a:pt x="2212307" y="885829"/>
                </a:lnTo>
                <a:lnTo>
                  <a:pt x="2152321" y="894418"/>
                </a:lnTo>
                <a:lnTo>
                  <a:pt x="2140985" y="895968"/>
                </a:lnTo>
                <a:lnTo>
                  <a:pt x="2121210" y="899354"/>
                </a:lnTo>
                <a:lnTo>
                  <a:pt x="2119146" y="899033"/>
                </a:lnTo>
                <a:lnTo>
                  <a:pt x="2105666" y="902240"/>
                </a:lnTo>
                <a:cubicBezTo>
                  <a:pt x="2101407" y="903601"/>
                  <a:pt x="2097735" y="905221"/>
                  <a:pt x="2094924" y="907203"/>
                </a:cubicBezTo>
                <a:cubicBezTo>
                  <a:pt x="2044793" y="900664"/>
                  <a:pt x="2001785" y="912168"/>
                  <a:pt x="1949478" y="913748"/>
                </a:cubicBezTo>
                <a:cubicBezTo>
                  <a:pt x="1891937" y="919585"/>
                  <a:pt x="1810334" y="935486"/>
                  <a:pt x="1749684" y="942223"/>
                </a:cubicBezTo>
                <a:lnTo>
                  <a:pt x="1585576" y="954170"/>
                </a:lnTo>
                <a:cubicBezTo>
                  <a:pt x="1549165" y="943719"/>
                  <a:pt x="1511425" y="950847"/>
                  <a:pt x="1476250" y="950653"/>
                </a:cubicBezTo>
                <a:cubicBezTo>
                  <a:pt x="1488515" y="961596"/>
                  <a:pt x="1432660" y="946795"/>
                  <a:pt x="1433927" y="959926"/>
                </a:cubicBezTo>
                <a:cubicBezTo>
                  <a:pt x="1427485" y="959475"/>
                  <a:pt x="1421205" y="958623"/>
                  <a:pt x="1414893" y="957671"/>
                </a:cubicBezTo>
                <a:lnTo>
                  <a:pt x="1411585" y="957179"/>
                </a:lnTo>
                <a:lnTo>
                  <a:pt x="1398896" y="957460"/>
                </a:lnTo>
                <a:lnTo>
                  <a:pt x="1394632" y="954725"/>
                </a:lnTo>
                <a:lnTo>
                  <a:pt x="1375043" y="953132"/>
                </a:lnTo>
                <a:cubicBezTo>
                  <a:pt x="1367813" y="952970"/>
                  <a:pt x="1360155" y="953305"/>
                  <a:pt x="1351876" y="954436"/>
                </a:cubicBezTo>
                <a:cubicBezTo>
                  <a:pt x="1325912" y="963028"/>
                  <a:pt x="1274459" y="952492"/>
                  <a:pt x="1242676" y="963767"/>
                </a:cubicBezTo>
                <a:cubicBezTo>
                  <a:pt x="1230276" y="966918"/>
                  <a:pt x="1216715" y="977098"/>
                  <a:pt x="1205993" y="974080"/>
                </a:cubicBezTo>
                <a:cubicBezTo>
                  <a:pt x="1174251" y="974112"/>
                  <a:pt x="1086982" y="964420"/>
                  <a:pt x="1052221" y="963954"/>
                </a:cubicBezTo>
                <a:cubicBezTo>
                  <a:pt x="1038515" y="970622"/>
                  <a:pt x="1009522" y="962342"/>
                  <a:pt x="968270" y="964761"/>
                </a:cubicBezTo>
                <a:cubicBezTo>
                  <a:pt x="943437" y="973698"/>
                  <a:pt x="900136" y="991017"/>
                  <a:pt x="874493" y="998122"/>
                </a:cubicBezTo>
                <a:cubicBezTo>
                  <a:pt x="848849" y="1005226"/>
                  <a:pt x="853424" y="1009427"/>
                  <a:pt x="814411" y="1007391"/>
                </a:cubicBezTo>
                <a:cubicBezTo>
                  <a:pt x="765926" y="1022821"/>
                  <a:pt x="732885" y="1009859"/>
                  <a:pt x="688604" y="1015631"/>
                </a:cubicBezTo>
                <a:cubicBezTo>
                  <a:pt x="638045" y="1020877"/>
                  <a:pt x="677999" y="1011556"/>
                  <a:pt x="618171" y="1027260"/>
                </a:cubicBezTo>
                <a:cubicBezTo>
                  <a:pt x="609680" y="1023165"/>
                  <a:pt x="583253" y="1020277"/>
                  <a:pt x="570379" y="1023487"/>
                </a:cubicBezTo>
                <a:cubicBezTo>
                  <a:pt x="543992" y="1022523"/>
                  <a:pt x="505183" y="1001686"/>
                  <a:pt x="482519" y="1002108"/>
                </a:cubicBezTo>
                <a:cubicBezTo>
                  <a:pt x="464011" y="1002285"/>
                  <a:pt x="495211" y="1007995"/>
                  <a:pt x="475319" y="1009922"/>
                </a:cubicBezTo>
                <a:cubicBezTo>
                  <a:pt x="450818" y="1011135"/>
                  <a:pt x="454804" y="1022539"/>
                  <a:pt x="431104" y="1009317"/>
                </a:cubicBezTo>
                <a:cubicBezTo>
                  <a:pt x="406857" y="1014651"/>
                  <a:pt x="399686" y="1008456"/>
                  <a:pt x="363782" y="1007585"/>
                </a:cubicBezTo>
                <a:cubicBezTo>
                  <a:pt x="350440" y="1012231"/>
                  <a:pt x="338145" y="1011245"/>
                  <a:pt x="325533" y="1008502"/>
                </a:cubicBezTo>
                <a:cubicBezTo>
                  <a:pt x="291944" y="1011745"/>
                  <a:pt x="259251" y="1008497"/>
                  <a:pt x="220429" y="1008927"/>
                </a:cubicBezTo>
                <a:cubicBezTo>
                  <a:pt x="180594" y="1015852"/>
                  <a:pt x="156150" y="1007265"/>
                  <a:pt x="114676" y="1007765"/>
                </a:cubicBezTo>
                <a:cubicBezTo>
                  <a:pt x="85718" y="1006195"/>
                  <a:pt x="43316" y="1001491"/>
                  <a:pt x="13470" y="998544"/>
                </a:cubicBezTo>
                <a:lnTo>
                  <a:pt x="0" y="99735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0399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0C07E9-2D2E-240B-21E3-9EBB7F08B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/>
              <a:t>IMPORTANTE</a:t>
            </a:r>
            <a:endParaRPr lang="es-CL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BE28F2D-4917-1EB0-50CB-047E104AC4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MX" dirty="0"/>
              <a:t>Permiten expresar </a:t>
            </a:r>
            <a:r>
              <a:rPr lang="es-MX" dirty="0">
                <a:highlight>
                  <a:srgbClr val="FFFF00"/>
                </a:highlight>
              </a:rPr>
              <a:t>herencia</a:t>
            </a:r>
            <a:r>
              <a:rPr lang="es-MX" dirty="0"/>
              <a:t>: relación entre clases que permite reusar lo definido dentro de una clase padre en una clase hija de este.</a:t>
            </a:r>
          </a:p>
          <a:p>
            <a:pPr algn="just"/>
            <a:r>
              <a:rPr lang="es-MX" dirty="0">
                <a:highlight>
                  <a:srgbClr val="FFFF00"/>
                </a:highlight>
              </a:rPr>
              <a:t>Subtipos</a:t>
            </a:r>
            <a:r>
              <a:rPr lang="es-MX" dirty="0"/>
              <a:t>: “Si un objeto </a:t>
            </a:r>
            <a:r>
              <a:rPr lang="es-MX" i="1" dirty="0"/>
              <a:t>A</a:t>
            </a:r>
            <a:r>
              <a:rPr lang="es-MX" dirty="0"/>
              <a:t> tiene todo lo requerido por otro objeto </a:t>
            </a:r>
            <a:r>
              <a:rPr lang="es-MX" i="1" dirty="0"/>
              <a:t>B</a:t>
            </a:r>
            <a:r>
              <a:rPr lang="es-MX" dirty="0"/>
              <a:t>, entonces podemos usar </a:t>
            </a:r>
            <a:r>
              <a:rPr lang="es-MX" i="1" dirty="0"/>
              <a:t>A </a:t>
            </a:r>
            <a:r>
              <a:rPr lang="es-MX" dirty="0"/>
              <a:t>donde se esperaba </a:t>
            </a:r>
            <a:r>
              <a:rPr lang="es-MX" i="1" dirty="0"/>
              <a:t>B</a:t>
            </a:r>
            <a:r>
              <a:rPr lang="es-MX" dirty="0"/>
              <a:t>.”</a:t>
            </a:r>
          </a:p>
          <a:p>
            <a:r>
              <a:rPr lang="es-MX" dirty="0"/>
              <a:t>Permite expresar </a:t>
            </a:r>
            <a:r>
              <a:rPr lang="es-MX" dirty="0">
                <a:highlight>
                  <a:srgbClr val="FFFF00"/>
                </a:highlight>
              </a:rPr>
              <a:t>abstracción</a:t>
            </a:r>
            <a:r>
              <a:rPr lang="es-MX" dirty="0"/>
              <a:t>: “Para usar una clase no necesitamos conocer cómo está implementada. La implementación de una clase es el código de sus métodos y los atributos que tiene.”</a:t>
            </a:r>
          </a:p>
          <a:p>
            <a:r>
              <a:rPr lang="es-MX" dirty="0">
                <a:highlight>
                  <a:srgbClr val="FFFF00"/>
                </a:highlight>
              </a:rPr>
              <a:t>Ligado Dinámico</a:t>
            </a:r>
            <a:r>
              <a:rPr lang="es-MX" dirty="0"/>
              <a:t>: Consiste en invocar, según la forma dinámica de un objeto, la versión del método que interesa en el momento.</a:t>
            </a:r>
            <a:r>
              <a:rPr lang="es-CL" dirty="0"/>
              <a:t> </a:t>
            </a:r>
            <a:r>
              <a:rPr lang="es-CL" b="1" dirty="0"/>
              <a:t>Invocar el método (ya definido) de una clase hija en un objeto declarado de la clase padre</a:t>
            </a:r>
            <a:r>
              <a:rPr lang="es-CL" dirty="0"/>
              <a:t>, demuestra la existencia del ligado dinámico.</a:t>
            </a:r>
            <a:endParaRPr lang="es-MX" dirty="0"/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94696920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443</Words>
  <Application>Microsoft Office PowerPoint</Application>
  <PresentationFormat>Panorámica</PresentationFormat>
  <Paragraphs>49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5" baseType="lpstr">
      <vt:lpstr>Arial</vt:lpstr>
      <vt:lpstr>Baguet Script</vt:lpstr>
      <vt:lpstr>Calibri</vt:lpstr>
      <vt:lpstr>Calibri Light</vt:lpstr>
      <vt:lpstr>Comic Sans MS</vt:lpstr>
      <vt:lpstr>Helvetica Neue</vt:lpstr>
      <vt:lpstr>Tema de Office</vt:lpstr>
      <vt:lpstr>ELO-329 - Diseño y Programación Orientado a Objetos Ayudantía 1: Conceptos Básicos, Instalación de IntelliJ y Ejemplo Práctico</vt:lpstr>
      <vt:lpstr>Paradigmas de Programación</vt:lpstr>
      <vt:lpstr>Programación Imperativa</vt:lpstr>
      <vt:lpstr>Introducción a DyPOO y Conceptos Claves</vt:lpstr>
      <vt:lpstr>Introducción a DyPOO y Conceptos Claves</vt:lpstr>
      <vt:lpstr>Control de Flujo</vt:lpstr>
      <vt:lpstr>Objetos, Clases e Instancias</vt:lpstr>
      <vt:lpstr>IMPORTANTE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ELO-329 - Diseño y Programación Orientado a Objetos Ayudantía 1: Conceptos Básicos, Instalación de IntelliJ y Ejemplo Práctico</dc:title>
  <dc:creator>Pablo Sanchez Molina (Alumno)</dc:creator>
  <cp:lastModifiedBy>Pablo Sanchez Molina (Alumno)</cp:lastModifiedBy>
  <cp:revision>5</cp:revision>
  <dcterms:created xsi:type="dcterms:W3CDTF">2023-03-16T02:20:28Z</dcterms:created>
  <dcterms:modified xsi:type="dcterms:W3CDTF">2023-03-20T15:29:16Z</dcterms:modified>
</cp:coreProperties>
</file>

<file path=docProps/thumbnail.jpeg>
</file>